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B"/>
    <a:srgbClr val="859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776" autoAdjust="0"/>
  </p:normalViewPr>
  <p:slideViewPr>
    <p:cSldViewPr snapToGrid="0">
      <p:cViewPr varScale="1">
        <p:scale>
          <a:sx n="84" d="100"/>
          <a:sy n="84" d="100"/>
        </p:scale>
        <p:origin x="6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24CE7-C1F8-4D56-9E3A-2BF9BE0067FA}" type="datetimeFigureOut">
              <a:rPr lang="en-US" smtClean="0"/>
              <a:t>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DD751-F685-403A-8895-2898170388C2}" type="slidenum">
              <a:rPr lang="en-US" smtClean="0"/>
              <a:t>‹#›</a:t>
            </a:fld>
            <a:endParaRPr lang="en-US"/>
          </a:p>
        </p:txBody>
      </p:sp>
    </p:spTree>
    <p:extLst>
      <p:ext uri="{BB962C8B-B14F-4D97-AF65-F5344CB8AC3E}">
        <p14:creationId xmlns:p14="http://schemas.microsoft.com/office/powerpoint/2010/main" val="10132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406400" y="698500"/>
            <a:ext cx="6197600" cy="3486150"/>
          </a:xfrm>
          <a:ln/>
        </p:spPr>
      </p:sp>
      <p:sp>
        <p:nvSpPr>
          <p:cNvPr id="3174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3174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53F8FD9-AE8A-454D-8732-4B4EE0704159}" type="slidenum">
              <a:rPr lang="en-US" sz="1300">
                <a:latin typeface="Calibri" charset="0"/>
              </a:rPr>
              <a:pPr algn="r" eaLnBrk="1" hangingPunct="1"/>
              <a:t>5</a:t>
            </a:fld>
            <a:endParaRPr lang="en-US" sz="1300">
              <a:latin typeface="Calibri" charset="0"/>
            </a:endParaRPr>
          </a:p>
        </p:txBody>
      </p:sp>
      <p:sp>
        <p:nvSpPr>
          <p:cNvPr id="3174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57723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406400" y="698500"/>
            <a:ext cx="6197600" cy="3486150"/>
          </a:xfrm>
          <a:ln/>
        </p:spPr>
      </p:sp>
      <p:sp>
        <p:nvSpPr>
          <p:cNvPr id="5120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46A474F-BEC6-C34B-88B6-0EF4545B34B8}" type="slidenum">
              <a:rPr lang="en-US" sz="1300">
                <a:latin typeface="Calibri" charset="0"/>
              </a:rPr>
              <a:pPr algn="r" eaLnBrk="1" hangingPunct="1"/>
              <a:t>15</a:t>
            </a:fld>
            <a:endParaRPr lang="en-US" sz="1300">
              <a:latin typeface="Calibri" charset="0"/>
            </a:endParaRPr>
          </a:p>
        </p:txBody>
      </p:sp>
      <p:sp>
        <p:nvSpPr>
          <p:cNvPr id="51203"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51204"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5829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406400" y="698500"/>
            <a:ext cx="6197600" cy="3486150"/>
          </a:xfrm>
          <a:ln/>
        </p:spPr>
      </p:sp>
      <p:sp>
        <p:nvSpPr>
          <p:cNvPr id="5325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E2BB414-3EB4-0144-9C1E-3BC694BA6B00}" type="slidenum">
              <a:rPr lang="en-US" sz="1300">
                <a:latin typeface="Calibri" charset="0"/>
              </a:rPr>
              <a:pPr algn="r" eaLnBrk="1" hangingPunct="1"/>
              <a:t>16</a:t>
            </a:fld>
            <a:endParaRPr lang="en-US" sz="1300">
              <a:latin typeface="Calibri" charset="0"/>
            </a:endParaRPr>
          </a:p>
        </p:txBody>
      </p:sp>
      <p:sp>
        <p:nvSpPr>
          <p:cNvPr id="53251"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53252"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9001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xfrm>
            <a:off x="406400" y="698500"/>
            <a:ext cx="6197600" cy="3486150"/>
          </a:xfrm>
          <a:ln/>
        </p:spPr>
      </p:sp>
      <p:sp>
        <p:nvSpPr>
          <p:cNvPr id="5529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pPr defTabSz="465138"/>
            <a:endParaRPr lang="en-US">
              <a:latin typeface="Calibri" charset="0"/>
              <a:ea typeface="ＭＳ Ｐゴシック" charset="0"/>
              <a:cs typeface="ＭＳ Ｐゴシック" charset="0"/>
            </a:endParaRPr>
          </a:p>
        </p:txBody>
      </p:sp>
      <p:sp>
        <p:nvSpPr>
          <p:cNvPr id="5529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B8D297-25F1-344A-A5E7-71C947504F5B}" type="slidenum">
              <a:rPr lang="en-US" sz="1300">
                <a:latin typeface="Calibri" charset="0"/>
              </a:rPr>
              <a:pPr algn="r" eaLnBrk="1" hangingPunct="1"/>
              <a:t>17</a:t>
            </a:fld>
            <a:endParaRPr lang="en-US" sz="1300">
              <a:latin typeface="Calibri" charset="0"/>
            </a:endParaRPr>
          </a:p>
        </p:txBody>
      </p:sp>
      <p:sp>
        <p:nvSpPr>
          <p:cNvPr id="5530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57916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406400" y="698500"/>
            <a:ext cx="6197600" cy="3486150"/>
          </a:xfrm>
          <a:ln/>
        </p:spPr>
      </p:sp>
      <p:sp>
        <p:nvSpPr>
          <p:cNvPr id="5734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937500A-2E7F-6E4D-8629-1DB02A549F0C}" type="slidenum">
              <a:rPr lang="en-US" sz="1300">
                <a:latin typeface="Calibri" charset="0"/>
              </a:rPr>
              <a:pPr algn="r" eaLnBrk="1" hangingPunct="1"/>
              <a:t>18</a:t>
            </a:fld>
            <a:endParaRPr lang="en-US" sz="1300">
              <a:latin typeface="Calibri" charset="0"/>
            </a:endParaRPr>
          </a:p>
        </p:txBody>
      </p:sp>
      <p:sp>
        <p:nvSpPr>
          <p:cNvPr id="57347"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57348"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7307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406400" y="698500"/>
            <a:ext cx="6197600" cy="3486150"/>
          </a:xfrm>
          <a:ln/>
        </p:spPr>
      </p:sp>
      <p:sp>
        <p:nvSpPr>
          <p:cNvPr id="59394" name="Notes Placeholder 2"/>
          <p:cNvSpPr>
            <a:spLocks noGrp="1"/>
          </p:cNvSpPr>
          <p:nvPr>
            <p:ph type="body" idx="1"/>
          </p:nvPr>
        </p:nvSpPr>
        <p:spPr>
          <a:noFill/>
        </p:spPr>
        <p:txBody>
          <a:bodyPr tIns="46586" bIns="46586"/>
          <a:lstStyle/>
          <a:p>
            <a:pPr defTabSz="465138"/>
            <a:endParaRPr lang="en-US" dirty="0">
              <a:latin typeface="Calibri" charset="0"/>
              <a:ea typeface="ＭＳ Ｐゴシック" charset="0"/>
              <a:cs typeface="ＭＳ Ｐゴシック" charset="0"/>
            </a:endParaRPr>
          </a:p>
        </p:txBody>
      </p:sp>
      <p:sp>
        <p:nvSpPr>
          <p:cNvPr id="5939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56742E-9DA5-0143-B55B-665B632450C2}" type="slidenum">
              <a:rPr lang="en-US" sz="1300">
                <a:latin typeface="Calibri" charset="0"/>
              </a:rPr>
              <a:pPr algn="r" eaLnBrk="1" hangingPunct="1"/>
              <a:t>19</a:t>
            </a:fld>
            <a:endParaRPr lang="en-US" sz="1300">
              <a:latin typeface="Calibri" charset="0"/>
            </a:endParaRPr>
          </a:p>
        </p:txBody>
      </p:sp>
      <p:sp>
        <p:nvSpPr>
          <p:cNvPr id="5939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844293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406400" y="698500"/>
            <a:ext cx="6197600" cy="3486150"/>
          </a:xfrm>
          <a:ln/>
        </p:spPr>
      </p:sp>
      <p:sp>
        <p:nvSpPr>
          <p:cNvPr id="6144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E3FD51E-5BC4-F940-A40F-5DF5CCF598CB}" type="slidenum">
              <a:rPr lang="en-US" sz="1300">
                <a:latin typeface="Calibri" charset="0"/>
              </a:rPr>
              <a:pPr algn="r" eaLnBrk="1" hangingPunct="1"/>
              <a:t>20</a:t>
            </a:fld>
            <a:endParaRPr lang="en-US" sz="1300">
              <a:latin typeface="Calibri" charset="0"/>
            </a:endParaRPr>
          </a:p>
        </p:txBody>
      </p:sp>
      <p:sp>
        <p:nvSpPr>
          <p:cNvPr id="61443"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p:spPr>
        <p:txBody>
          <a:bodyPr lIns="93172" tIns="46586" rIns="93172" bIns="46586"/>
          <a:lstStyle/>
          <a:p>
            <a:pPr defTabSz="914400" eaLnBrk="0" hangingPunct="0">
              <a:spcAft>
                <a:spcPts val="600"/>
              </a:spcAft>
            </a:pPr>
            <a:r>
              <a:rPr lang="en-US" sz="1200" u="sng">
                <a:latin typeface="Calibri" charset="0"/>
              </a:rPr>
              <a:t>Instructor</a:t>
            </a:r>
            <a:r>
              <a:rPr lang="ja-JP" altLang="en-US" sz="1200" u="sng">
                <a:latin typeface="Calibri" charset="0"/>
              </a:rPr>
              <a:t>’</a:t>
            </a:r>
            <a:r>
              <a:rPr lang="en-US" altLang="ja-JP" sz="1200" u="sng">
                <a:latin typeface="Calibri" charset="0"/>
              </a:rPr>
              <a:t>s  Note</a:t>
            </a:r>
            <a:r>
              <a:rPr lang="en-US" altLang="ja-JP" sz="1200">
                <a:latin typeface="Calibri" charset="0"/>
              </a:rPr>
              <a:t>:  Ask, </a:t>
            </a:r>
            <a:r>
              <a:rPr lang="ja-JP" altLang="en-US" sz="1200">
                <a:latin typeface="Calibri" charset="0"/>
              </a:rPr>
              <a:t>“</a:t>
            </a:r>
            <a:r>
              <a:rPr lang="en-US" altLang="ja-JP" sz="1200">
                <a:latin typeface="Calibri" charset="0"/>
              </a:rPr>
              <a:t>How do you feel?</a:t>
            </a:r>
            <a:r>
              <a:rPr lang="ja-JP" altLang="en-US" sz="1200">
                <a:latin typeface="Calibri" charset="0"/>
              </a:rPr>
              <a:t>”</a:t>
            </a:r>
            <a:r>
              <a:rPr lang="en-US" altLang="ja-JP" sz="1200">
                <a:latin typeface="Calibri" charset="0"/>
              </a:rPr>
              <a:t>  </a:t>
            </a:r>
            <a:r>
              <a:rPr lang="ja-JP" altLang="en-US" sz="1200">
                <a:latin typeface="Calibri" charset="0"/>
              </a:rPr>
              <a:t>“</a:t>
            </a:r>
            <a:r>
              <a:rPr lang="en-US" altLang="ja-JP" sz="1200">
                <a:latin typeface="Calibri" charset="0"/>
              </a:rPr>
              <a:t>Do you feel comfortable the way this is structured?</a:t>
            </a:r>
            <a:r>
              <a:rPr lang="ja-JP" altLang="en-US" sz="1200">
                <a:latin typeface="Calibri" charset="0"/>
              </a:rPr>
              <a:t>”</a:t>
            </a:r>
            <a:r>
              <a:rPr lang="en-US" altLang="ja-JP" sz="1200">
                <a:latin typeface="Calibri" charset="0"/>
              </a:rPr>
              <a:t> </a:t>
            </a:r>
            <a:r>
              <a:rPr lang="ja-JP" altLang="en-US" sz="1200">
                <a:latin typeface="Calibri" charset="0"/>
              </a:rPr>
              <a:t>“</a:t>
            </a:r>
            <a:r>
              <a:rPr lang="en-US" altLang="ja-JP" sz="1200">
                <a:latin typeface="Calibri" charset="0"/>
              </a:rPr>
              <a:t>Are you ready to execute this?</a:t>
            </a:r>
            <a:endParaRPr lang="en-US" sz="1200">
              <a:latin typeface="Calibri" charset="0"/>
            </a:endParaRPr>
          </a:p>
        </p:txBody>
      </p:sp>
      <p:sp>
        <p:nvSpPr>
          <p:cNvPr id="61444"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653303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xfrm>
            <a:off x="406400" y="698500"/>
            <a:ext cx="6197600" cy="3486150"/>
          </a:xfrm>
          <a:ln/>
        </p:spPr>
      </p:sp>
      <p:sp>
        <p:nvSpPr>
          <p:cNvPr id="6349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pPr defTabSz="465138"/>
            <a:endParaRPr lang="en-US">
              <a:latin typeface="Calibri" charset="0"/>
              <a:ea typeface="ＭＳ Ｐゴシック" charset="0"/>
              <a:cs typeface="ＭＳ Ｐゴシック" charset="0"/>
            </a:endParaRPr>
          </a:p>
        </p:txBody>
      </p:sp>
      <p:sp>
        <p:nvSpPr>
          <p:cNvPr id="6349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66D879C-3301-D947-AF25-43874E9CD84E}" type="slidenum">
              <a:rPr lang="en-US" sz="1300">
                <a:latin typeface="Calibri" charset="0"/>
              </a:rPr>
              <a:pPr algn="r" eaLnBrk="1" hangingPunct="1"/>
              <a:t>21</a:t>
            </a:fld>
            <a:endParaRPr lang="en-US" sz="1300">
              <a:latin typeface="Calibri" charset="0"/>
            </a:endParaRPr>
          </a:p>
        </p:txBody>
      </p:sp>
      <p:sp>
        <p:nvSpPr>
          <p:cNvPr id="6349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60725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406400" y="698500"/>
            <a:ext cx="6197600" cy="3486150"/>
          </a:xfrm>
          <a:ln/>
        </p:spPr>
      </p:sp>
      <p:sp>
        <p:nvSpPr>
          <p:cNvPr id="6553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6553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CD3B677-4405-E747-B306-F065AE28D986}" type="slidenum">
              <a:rPr lang="en-US" sz="1300">
                <a:latin typeface="Calibri" charset="0"/>
              </a:rPr>
              <a:pPr algn="r" eaLnBrk="1" hangingPunct="1"/>
              <a:t>22</a:t>
            </a:fld>
            <a:endParaRPr lang="en-US" sz="1300">
              <a:latin typeface="Calibri" charset="0"/>
            </a:endParaRPr>
          </a:p>
        </p:txBody>
      </p:sp>
      <p:sp>
        <p:nvSpPr>
          <p:cNvPr id="6554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109074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xfrm>
            <a:off x="406400" y="698500"/>
            <a:ext cx="6197600" cy="3486150"/>
          </a:xfrm>
          <a:ln/>
        </p:spPr>
      </p:sp>
      <p:sp>
        <p:nvSpPr>
          <p:cNvPr id="6758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6758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BC29D04-03AA-2243-9E7C-950842BD2BA5}" type="slidenum">
              <a:rPr lang="en-US" sz="1300">
                <a:latin typeface="Calibri" charset="0"/>
              </a:rPr>
              <a:pPr algn="r" eaLnBrk="1" hangingPunct="1"/>
              <a:t>23</a:t>
            </a:fld>
            <a:endParaRPr lang="en-US" sz="1300">
              <a:latin typeface="Calibri" charset="0"/>
            </a:endParaRPr>
          </a:p>
        </p:txBody>
      </p:sp>
      <p:sp>
        <p:nvSpPr>
          <p:cNvPr id="6758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191259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xfrm>
            <a:off x="406400" y="698500"/>
            <a:ext cx="6197600" cy="3486150"/>
          </a:xfrm>
          <a:ln/>
        </p:spPr>
      </p:sp>
      <p:sp>
        <p:nvSpPr>
          <p:cNvPr id="6963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6963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CF92F6F-B032-414F-8985-13EFC557E7F4}" type="slidenum">
              <a:rPr lang="en-US" sz="1300">
                <a:latin typeface="Calibri" charset="0"/>
              </a:rPr>
              <a:pPr algn="r" eaLnBrk="1" hangingPunct="1"/>
              <a:t>24</a:t>
            </a:fld>
            <a:endParaRPr lang="en-US" sz="1300">
              <a:latin typeface="Calibri" charset="0"/>
            </a:endParaRPr>
          </a:p>
        </p:txBody>
      </p:sp>
      <p:sp>
        <p:nvSpPr>
          <p:cNvPr id="6963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37639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406400" y="698500"/>
            <a:ext cx="6197600" cy="3486150"/>
          </a:xfrm>
          <a:ln/>
        </p:spPr>
      </p:sp>
      <p:sp>
        <p:nvSpPr>
          <p:cNvPr id="3379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3379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C981C92-88DE-CB45-AC02-6FC350E793C5}" type="slidenum">
              <a:rPr lang="en-US" sz="1300">
                <a:latin typeface="Calibri" charset="0"/>
              </a:rPr>
              <a:pPr algn="r" eaLnBrk="1" hangingPunct="1"/>
              <a:t>6</a:t>
            </a:fld>
            <a:endParaRPr lang="en-US" sz="1300">
              <a:latin typeface="Calibri" charset="0"/>
            </a:endParaRPr>
          </a:p>
        </p:txBody>
      </p:sp>
      <p:sp>
        <p:nvSpPr>
          <p:cNvPr id="3379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6050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xfrm>
            <a:off x="406400" y="698500"/>
            <a:ext cx="6197600" cy="3486150"/>
          </a:xfrm>
          <a:ln/>
        </p:spPr>
      </p:sp>
      <p:sp>
        <p:nvSpPr>
          <p:cNvPr id="3" name="Notes Placeholder 2"/>
          <p:cNvSpPr>
            <a:spLocks noGrp="1"/>
          </p:cNvSpPr>
          <p:nvPr>
            <p:ph type="body" idx="1"/>
          </p:nvPr>
        </p:nvSpPr>
        <p:spPr/>
        <p:txBody>
          <a:bodyPr tIns="46586" bIns="46586">
            <a:normAutofit/>
          </a:bodyPr>
          <a:lstStyle/>
          <a:p>
            <a:pPr>
              <a:defRPr/>
            </a:pPr>
            <a:endParaRPr lang="en-US" dirty="0"/>
          </a:p>
        </p:txBody>
      </p:sp>
      <p:sp>
        <p:nvSpPr>
          <p:cNvPr id="71683"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9EAACD8-674A-4049-9218-B7B85A8C7303}" type="slidenum">
              <a:rPr lang="en-US" sz="1300">
                <a:latin typeface="Calibri" charset="0"/>
              </a:rPr>
              <a:pPr algn="r" eaLnBrk="1" hangingPunct="1"/>
              <a:t>25</a:t>
            </a:fld>
            <a:endParaRPr lang="en-US" sz="1300">
              <a:latin typeface="Calibri" charset="0"/>
            </a:endParaRPr>
          </a:p>
        </p:txBody>
      </p:sp>
      <p:sp>
        <p:nvSpPr>
          <p:cNvPr id="71684"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97694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xfrm>
            <a:off x="406400" y="698500"/>
            <a:ext cx="6197600" cy="3486150"/>
          </a:xfrm>
          <a:ln/>
        </p:spPr>
      </p:sp>
      <p:sp>
        <p:nvSpPr>
          <p:cNvPr id="7373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7373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941982-FB95-D746-9777-7045711402FB}" type="slidenum">
              <a:rPr lang="en-US" sz="1300">
                <a:latin typeface="Calibri" charset="0"/>
              </a:rPr>
              <a:pPr algn="r" eaLnBrk="1" hangingPunct="1"/>
              <a:t>26</a:t>
            </a:fld>
            <a:endParaRPr lang="en-US" sz="1300">
              <a:latin typeface="Calibri" charset="0"/>
            </a:endParaRPr>
          </a:p>
        </p:txBody>
      </p:sp>
      <p:sp>
        <p:nvSpPr>
          <p:cNvPr id="7373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55792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406400" y="698500"/>
            <a:ext cx="6197600" cy="3486150"/>
          </a:xfrm>
          <a:ln/>
        </p:spPr>
      </p:sp>
      <p:sp>
        <p:nvSpPr>
          <p:cNvPr id="7577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7577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8F613A-B556-EA4C-813C-E082415F1E1A}" type="slidenum">
              <a:rPr lang="en-US" sz="1300">
                <a:latin typeface="Calibri" charset="0"/>
              </a:rPr>
              <a:pPr algn="r" eaLnBrk="1" hangingPunct="1"/>
              <a:t>27</a:t>
            </a:fld>
            <a:endParaRPr lang="en-US" sz="1300">
              <a:latin typeface="Calibri" charset="0"/>
            </a:endParaRPr>
          </a:p>
        </p:txBody>
      </p:sp>
      <p:sp>
        <p:nvSpPr>
          <p:cNvPr id="7578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25985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406400" y="698500"/>
            <a:ext cx="6197600" cy="3486150"/>
          </a:xfrm>
          <a:ln/>
        </p:spPr>
      </p:sp>
      <p:sp>
        <p:nvSpPr>
          <p:cNvPr id="7782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7782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78BB870-8DB9-D14D-8320-6009F3FF1353}" type="slidenum">
              <a:rPr lang="en-US" sz="1300">
                <a:latin typeface="Calibri" charset="0"/>
              </a:rPr>
              <a:pPr algn="r" eaLnBrk="1" hangingPunct="1"/>
              <a:t>28</a:t>
            </a:fld>
            <a:endParaRPr lang="en-US" sz="1300">
              <a:latin typeface="Calibri" charset="0"/>
            </a:endParaRPr>
          </a:p>
        </p:txBody>
      </p:sp>
      <p:sp>
        <p:nvSpPr>
          <p:cNvPr id="7782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92068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xfrm>
            <a:off x="406400" y="698500"/>
            <a:ext cx="6197600" cy="3486150"/>
          </a:xfrm>
          <a:ln/>
        </p:spPr>
      </p:sp>
      <p:sp>
        <p:nvSpPr>
          <p:cNvPr id="7987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7987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3FBE91F-1A5F-134C-84CD-19DBB6CED9A3}" type="slidenum">
              <a:rPr lang="en-US" sz="1300">
                <a:latin typeface="Calibri" charset="0"/>
              </a:rPr>
              <a:pPr algn="r" eaLnBrk="1" hangingPunct="1"/>
              <a:t>29</a:t>
            </a:fld>
            <a:endParaRPr lang="en-US" sz="1300">
              <a:latin typeface="Calibri" charset="0"/>
            </a:endParaRPr>
          </a:p>
        </p:txBody>
      </p:sp>
      <p:sp>
        <p:nvSpPr>
          <p:cNvPr id="7987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976165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406400" y="698500"/>
            <a:ext cx="6197600" cy="3486150"/>
          </a:xfrm>
          <a:ln/>
        </p:spPr>
      </p:sp>
      <p:sp>
        <p:nvSpPr>
          <p:cNvPr id="81922" name="Notes Placeholder 2"/>
          <p:cNvSpPr>
            <a:spLocks noGrp="1"/>
          </p:cNvSpPr>
          <p:nvPr>
            <p:ph type="body" idx="1"/>
          </p:nvPr>
        </p:nvSpPr>
        <p:spPr>
          <a:noFill/>
        </p:spPr>
        <p:txBody>
          <a:bodyPr tIns="46586" bIns="46586"/>
          <a:lstStyle/>
          <a:p>
            <a:r>
              <a:rPr lang="en-US">
                <a:latin typeface="Calibri" charset="0"/>
                <a:ea typeface="ＭＳ Ｐゴシック" charset="0"/>
                <a:cs typeface="ＭＳ Ｐゴシック" charset="0"/>
              </a:rPr>
              <a:t>Rob – in my opinion, this picture is no longer appropriate.  Thoughts?</a:t>
            </a:r>
          </a:p>
        </p:txBody>
      </p:sp>
      <p:sp>
        <p:nvSpPr>
          <p:cNvPr id="81923"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3EB7516-27F9-4445-A4F5-680D7AE14DD4}" type="slidenum">
              <a:rPr lang="en-US" sz="1300">
                <a:latin typeface="Calibri" charset="0"/>
              </a:rPr>
              <a:pPr algn="r" eaLnBrk="1" hangingPunct="1"/>
              <a:t>30</a:t>
            </a:fld>
            <a:endParaRPr lang="en-US" sz="1300">
              <a:latin typeface="Calibri" charset="0"/>
            </a:endParaRPr>
          </a:p>
        </p:txBody>
      </p:sp>
      <p:sp>
        <p:nvSpPr>
          <p:cNvPr id="81924"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57830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406400" y="698500"/>
            <a:ext cx="6197600" cy="3486150"/>
          </a:xfrm>
          <a:ln/>
        </p:spPr>
      </p:sp>
      <p:sp>
        <p:nvSpPr>
          <p:cNvPr id="8397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8397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604AA08-E5A6-CE44-BE9B-84DA83C88EC1}" type="slidenum">
              <a:rPr lang="en-US" sz="1300">
                <a:latin typeface="Calibri" charset="0"/>
              </a:rPr>
              <a:pPr algn="r" eaLnBrk="1" hangingPunct="1"/>
              <a:t>31</a:t>
            </a:fld>
            <a:endParaRPr lang="en-US" sz="1300">
              <a:latin typeface="Calibri" charset="0"/>
            </a:endParaRPr>
          </a:p>
        </p:txBody>
      </p:sp>
      <p:sp>
        <p:nvSpPr>
          <p:cNvPr id="8397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96735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xfrm>
            <a:off x="406400" y="698500"/>
            <a:ext cx="6197600" cy="3486150"/>
          </a:xfrm>
          <a:ln/>
        </p:spPr>
      </p:sp>
      <p:sp>
        <p:nvSpPr>
          <p:cNvPr id="8601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8601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DCE0DA8-9BD8-2C45-B2C9-CE2EB6023034}" type="slidenum">
              <a:rPr lang="en-US" sz="1300">
                <a:latin typeface="Calibri" charset="0"/>
              </a:rPr>
              <a:pPr algn="r" eaLnBrk="1" hangingPunct="1"/>
              <a:t>32</a:t>
            </a:fld>
            <a:endParaRPr lang="en-US" sz="1300">
              <a:latin typeface="Calibri" charset="0"/>
            </a:endParaRPr>
          </a:p>
        </p:txBody>
      </p:sp>
      <p:sp>
        <p:nvSpPr>
          <p:cNvPr id="8602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12179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xfrm>
            <a:off x="406400" y="698500"/>
            <a:ext cx="6197600" cy="3486150"/>
          </a:xfrm>
          <a:ln/>
        </p:spPr>
      </p:sp>
      <p:sp>
        <p:nvSpPr>
          <p:cNvPr id="8806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8806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1D0D71F-8745-2A43-B244-05EC8A04BE21}" type="slidenum">
              <a:rPr lang="en-US" sz="1300">
                <a:latin typeface="Calibri" charset="0"/>
              </a:rPr>
              <a:pPr algn="r" eaLnBrk="1" hangingPunct="1"/>
              <a:t>33</a:t>
            </a:fld>
            <a:endParaRPr lang="en-US" sz="1300">
              <a:latin typeface="Calibri" charset="0"/>
            </a:endParaRPr>
          </a:p>
        </p:txBody>
      </p:sp>
      <p:sp>
        <p:nvSpPr>
          <p:cNvPr id="8806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27096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xfrm>
            <a:off x="406400" y="698500"/>
            <a:ext cx="6197600" cy="3486150"/>
          </a:xfrm>
          <a:ln/>
        </p:spPr>
      </p:sp>
      <p:sp>
        <p:nvSpPr>
          <p:cNvPr id="9011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9011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52DB4C2-D26B-B445-AC77-836AAFAD8343}" type="slidenum">
              <a:rPr lang="en-US" sz="1300">
                <a:latin typeface="Calibri" charset="0"/>
              </a:rPr>
              <a:pPr algn="r" eaLnBrk="1" hangingPunct="1"/>
              <a:t>34</a:t>
            </a:fld>
            <a:endParaRPr lang="en-US" sz="1300">
              <a:latin typeface="Calibri" charset="0"/>
            </a:endParaRPr>
          </a:p>
        </p:txBody>
      </p:sp>
      <p:sp>
        <p:nvSpPr>
          <p:cNvPr id="9011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61536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xfrm>
            <a:off x="406400" y="698500"/>
            <a:ext cx="6197600" cy="3486150"/>
          </a:xfrm>
          <a:ln/>
        </p:spPr>
      </p:sp>
      <p:sp>
        <p:nvSpPr>
          <p:cNvPr id="3584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35843"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5838A12-4217-5B49-969C-44CD18A0B20F}" type="slidenum">
              <a:rPr lang="en-US" sz="1300">
                <a:latin typeface="Calibri" charset="0"/>
              </a:rPr>
              <a:pPr algn="r" eaLnBrk="1" hangingPunct="1"/>
              <a:t>7</a:t>
            </a:fld>
            <a:endParaRPr lang="en-US" sz="1300">
              <a:latin typeface="Calibri" charset="0"/>
            </a:endParaRPr>
          </a:p>
        </p:txBody>
      </p:sp>
      <p:sp>
        <p:nvSpPr>
          <p:cNvPr id="35844"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4258434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xfrm>
            <a:off x="406400" y="698500"/>
            <a:ext cx="6197600" cy="3486150"/>
          </a:xfrm>
          <a:ln/>
        </p:spPr>
      </p:sp>
      <p:sp>
        <p:nvSpPr>
          <p:cNvPr id="9421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69FD912-8D9B-3846-AA31-6D457E6A4A9D}" type="slidenum">
              <a:rPr lang="en-US" sz="1300">
                <a:latin typeface="Calibri" charset="0"/>
              </a:rPr>
              <a:pPr algn="r" eaLnBrk="1" hangingPunct="1"/>
              <a:t>37</a:t>
            </a:fld>
            <a:endParaRPr lang="en-US" sz="1300">
              <a:latin typeface="Calibri" charset="0"/>
            </a:endParaRPr>
          </a:p>
        </p:txBody>
      </p:sp>
      <p:sp>
        <p:nvSpPr>
          <p:cNvPr id="94211"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94212"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851794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xfrm>
            <a:off x="406400" y="698500"/>
            <a:ext cx="6197600" cy="3486150"/>
          </a:xfrm>
          <a:ln/>
        </p:spPr>
      </p:sp>
      <p:sp>
        <p:nvSpPr>
          <p:cNvPr id="9421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69FD912-8D9B-3846-AA31-6D457E6A4A9D}" type="slidenum">
              <a:rPr lang="en-US" sz="1300">
                <a:latin typeface="Calibri" charset="0"/>
              </a:rPr>
              <a:pPr algn="r" eaLnBrk="1" hangingPunct="1"/>
              <a:t>38</a:t>
            </a:fld>
            <a:endParaRPr lang="en-US" sz="1300">
              <a:latin typeface="Calibri" charset="0"/>
            </a:endParaRPr>
          </a:p>
        </p:txBody>
      </p:sp>
      <p:sp>
        <p:nvSpPr>
          <p:cNvPr id="94211"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94212"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915760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xfrm>
            <a:off x="406400" y="698500"/>
            <a:ext cx="6197600" cy="3486150"/>
          </a:xfrm>
          <a:ln/>
        </p:spPr>
      </p:sp>
      <p:sp>
        <p:nvSpPr>
          <p:cNvPr id="9625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E81BA9F-A6FC-EF4B-9A3F-194A0198F42F}" type="slidenum">
              <a:rPr lang="en-US" sz="1300">
                <a:latin typeface="Calibri" charset="0"/>
              </a:rPr>
              <a:pPr algn="r" eaLnBrk="1" hangingPunct="1"/>
              <a:t>39</a:t>
            </a:fld>
            <a:endParaRPr lang="en-US" sz="1300">
              <a:latin typeface="Calibri" charset="0"/>
            </a:endParaRPr>
          </a:p>
        </p:txBody>
      </p:sp>
      <p:sp>
        <p:nvSpPr>
          <p:cNvPr id="96259"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96260"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64831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xfrm>
            <a:off x="406400" y="698500"/>
            <a:ext cx="6197600" cy="3486150"/>
          </a:xfrm>
          <a:ln/>
        </p:spPr>
      </p:sp>
      <p:sp>
        <p:nvSpPr>
          <p:cNvPr id="9830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CD4871B-7618-4847-BBFF-6961C24949DC}" type="slidenum">
              <a:rPr lang="en-US" sz="1300">
                <a:latin typeface="Calibri" charset="0"/>
              </a:rPr>
              <a:pPr algn="r" eaLnBrk="1" hangingPunct="1"/>
              <a:t>40</a:t>
            </a:fld>
            <a:endParaRPr lang="en-US" sz="1300">
              <a:latin typeface="Calibri" charset="0"/>
            </a:endParaRPr>
          </a:p>
        </p:txBody>
      </p:sp>
      <p:sp>
        <p:nvSpPr>
          <p:cNvPr id="98307"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98308"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547693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xfrm>
            <a:off x="406400" y="698500"/>
            <a:ext cx="6197600" cy="3486150"/>
          </a:xfrm>
          <a:ln/>
        </p:spPr>
      </p:sp>
      <p:sp>
        <p:nvSpPr>
          <p:cNvPr id="10035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C4F536E-8284-F94B-9F2B-5DCB61A1719D}" type="slidenum">
              <a:rPr lang="en-US" sz="1300">
                <a:latin typeface="Calibri" charset="0"/>
              </a:rPr>
              <a:pPr algn="r" eaLnBrk="1" hangingPunct="1"/>
              <a:t>41</a:t>
            </a:fld>
            <a:endParaRPr lang="en-US" sz="1300">
              <a:latin typeface="Calibri" charset="0"/>
            </a:endParaRPr>
          </a:p>
        </p:txBody>
      </p:sp>
      <p:sp>
        <p:nvSpPr>
          <p:cNvPr id="100355"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p:spPr>
        <p:txBody>
          <a:bodyPr lIns="93172" tIns="46586" rIns="93172" bIns="46586"/>
          <a:lstStyle/>
          <a:p>
            <a:pPr marL="0" lvl="1" eaLnBrk="0" hangingPunct="0">
              <a:spcBef>
                <a:spcPct val="30000"/>
              </a:spcBef>
            </a:pPr>
            <a:r>
              <a:rPr lang="en-US" sz="1200">
                <a:solidFill>
                  <a:srgbClr val="000000"/>
                </a:solidFill>
                <a:latin typeface="Calibri" charset="0"/>
              </a:rPr>
              <a:t>Instructor</a:t>
            </a:r>
            <a:r>
              <a:rPr lang="ja-JP" altLang="en-US" sz="1200">
                <a:solidFill>
                  <a:srgbClr val="000000"/>
                </a:solidFill>
                <a:latin typeface="Calibri" charset="0"/>
              </a:rPr>
              <a:t>’</a:t>
            </a:r>
            <a:r>
              <a:rPr lang="en-US" altLang="ja-JP" sz="1200">
                <a:solidFill>
                  <a:srgbClr val="000000"/>
                </a:solidFill>
                <a:latin typeface="Calibri" charset="0"/>
              </a:rPr>
              <a:t>s Note:  Ask the question. </a:t>
            </a:r>
            <a:r>
              <a:rPr lang="ja-JP" altLang="en-US" sz="1200">
                <a:solidFill>
                  <a:srgbClr val="000000"/>
                </a:solidFill>
                <a:latin typeface="Calibri" charset="0"/>
              </a:rPr>
              <a:t>“</a:t>
            </a:r>
            <a:r>
              <a:rPr lang="en-US" altLang="ja-JP" sz="1200">
                <a:solidFill>
                  <a:srgbClr val="000000"/>
                </a:solidFill>
                <a:latin typeface="Calibri" charset="0"/>
              </a:rPr>
              <a:t>When we reconvene to finish our negotiation, what will have to happened today in order for you to feel really good about our progress?</a:t>
            </a:r>
            <a:r>
              <a:rPr lang="ja-JP" altLang="en-US" sz="1200">
                <a:solidFill>
                  <a:srgbClr val="000000"/>
                </a:solidFill>
                <a:latin typeface="Calibri" charset="0"/>
              </a:rPr>
              <a:t>”</a:t>
            </a:r>
            <a:endParaRPr lang="en-US" sz="1200">
              <a:solidFill>
                <a:srgbClr val="000000"/>
              </a:solidFill>
              <a:latin typeface="Calibri" charset="0"/>
            </a:endParaRPr>
          </a:p>
        </p:txBody>
      </p:sp>
      <p:sp>
        <p:nvSpPr>
          <p:cNvPr id="100356"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306667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xfrm>
            <a:off x="406400" y="698500"/>
            <a:ext cx="6197600" cy="3486150"/>
          </a:xfrm>
          <a:ln/>
        </p:spPr>
      </p:sp>
      <p:sp>
        <p:nvSpPr>
          <p:cNvPr id="10342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37DA1B-7321-914A-955B-A13408305AB2}" type="slidenum">
              <a:rPr lang="en-US" sz="1300">
                <a:latin typeface="Calibri" charset="0"/>
              </a:rPr>
              <a:pPr algn="r" eaLnBrk="1" hangingPunct="1"/>
              <a:t>43</a:t>
            </a:fld>
            <a:endParaRPr lang="en-US" sz="1300">
              <a:latin typeface="Calibri" charset="0"/>
            </a:endParaRPr>
          </a:p>
        </p:txBody>
      </p:sp>
      <p:sp>
        <p:nvSpPr>
          <p:cNvPr id="103427"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marL="0" lvl="1" eaLnBrk="0" hangingPunct="0">
              <a:spcBef>
                <a:spcPct val="30000"/>
              </a:spcBef>
            </a:pPr>
            <a:endParaRPr lang="en-US" sz="1200">
              <a:solidFill>
                <a:srgbClr val="000000"/>
              </a:solidFill>
              <a:latin typeface="Calibri" charset="0"/>
            </a:endParaRPr>
          </a:p>
        </p:txBody>
      </p:sp>
      <p:sp>
        <p:nvSpPr>
          <p:cNvPr id="103428"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56890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xfrm>
            <a:off x="406400" y="698500"/>
            <a:ext cx="6197600" cy="3486150"/>
          </a:xfrm>
          <a:ln/>
        </p:spPr>
      </p:sp>
      <p:sp>
        <p:nvSpPr>
          <p:cNvPr id="10547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9A2EB8B-2741-5742-ADDA-02AEA2AD2E02}" type="slidenum">
              <a:rPr lang="en-US" sz="1300">
                <a:latin typeface="Calibri" charset="0"/>
              </a:rPr>
              <a:pPr algn="r" eaLnBrk="1" hangingPunct="1"/>
              <a:t>44</a:t>
            </a:fld>
            <a:endParaRPr lang="en-US" sz="1300">
              <a:latin typeface="Calibri" charset="0"/>
            </a:endParaRPr>
          </a:p>
        </p:txBody>
      </p:sp>
      <p:sp>
        <p:nvSpPr>
          <p:cNvPr id="105475"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marL="0" lvl="1" eaLnBrk="0" hangingPunct="0">
              <a:spcBef>
                <a:spcPct val="30000"/>
              </a:spcBef>
            </a:pPr>
            <a:endParaRPr lang="en-US" sz="1200">
              <a:solidFill>
                <a:srgbClr val="000000"/>
              </a:solidFill>
              <a:latin typeface="Calibri" charset="0"/>
            </a:endParaRPr>
          </a:p>
        </p:txBody>
      </p:sp>
      <p:sp>
        <p:nvSpPr>
          <p:cNvPr id="105476"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273204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xfrm>
            <a:off x="406400" y="698500"/>
            <a:ext cx="6197600" cy="3486150"/>
          </a:xfrm>
          <a:ln/>
        </p:spPr>
      </p:sp>
      <p:sp>
        <p:nvSpPr>
          <p:cNvPr id="10752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050A6BA-BC75-A248-B37C-95CAF81D6D41}" type="slidenum">
              <a:rPr lang="en-US" sz="1300">
                <a:latin typeface="Calibri" charset="0"/>
              </a:rPr>
              <a:pPr algn="r" eaLnBrk="1" hangingPunct="1"/>
              <a:t>45</a:t>
            </a:fld>
            <a:endParaRPr lang="en-US" sz="1300">
              <a:latin typeface="Calibri" charset="0"/>
            </a:endParaRPr>
          </a:p>
        </p:txBody>
      </p:sp>
      <p:sp>
        <p:nvSpPr>
          <p:cNvPr id="107523"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marL="0" lvl="1" eaLnBrk="0" hangingPunct="0">
              <a:spcBef>
                <a:spcPct val="30000"/>
              </a:spcBef>
            </a:pPr>
            <a:endParaRPr lang="en-US" sz="1200">
              <a:solidFill>
                <a:srgbClr val="000000"/>
              </a:solidFill>
              <a:latin typeface="Calibri" charset="0"/>
            </a:endParaRPr>
          </a:p>
        </p:txBody>
      </p:sp>
      <p:sp>
        <p:nvSpPr>
          <p:cNvPr id="107524"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983690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xfrm>
            <a:off x="406400" y="698500"/>
            <a:ext cx="6197600" cy="3486150"/>
          </a:xfrm>
          <a:ln/>
        </p:spPr>
      </p:sp>
      <p:sp>
        <p:nvSpPr>
          <p:cNvPr id="11059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CC68C8A-B340-9F48-BD99-EFC6F595E408}" type="slidenum">
              <a:rPr lang="en-US" sz="1300">
                <a:latin typeface="Calibri" charset="0"/>
              </a:rPr>
              <a:pPr algn="r" eaLnBrk="1" hangingPunct="1"/>
              <a:t>47</a:t>
            </a:fld>
            <a:endParaRPr lang="en-US" sz="1300">
              <a:latin typeface="Calibri" charset="0"/>
            </a:endParaRPr>
          </a:p>
        </p:txBody>
      </p:sp>
      <p:sp>
        <p:nvSpPr>
          <p:cNvPr id="110595"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marL="0" lvl="1" eaLnBrk="0" hangingPunct="0">
              <a:spcBef>
                <a:spcPct val="30000"/>
              </a:spcBef>
            </a:pPr>
            <a:endParaRPr lang="en-US" sz="1200">
              <a:solidFill>
                <a:srgbClr val="000000"/>
              </a:solidFill>
              <a:latin typeface="Calibri" charset="0"/>
            </a:endParaRPr>
          </a:p>
        </p:txBody>
      </p:sp>
      <p:sp>
        <p:nvSpPr>
          <p:cNvPr id="110596"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471595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Slide Number Placeholder 3"/>
          <p:cNvSpPr>
            <a:spLocks noGrp="1"/>
          </p:cNvSpPr>
          <p:nvPr>
            <p:ph type="sldNum" sz="quarter" idx="5"/>
          </p:nvPr>
        </p:nvSpPr>
        <p:spPr>
          <a:noFill/>
        </p:spPr>
        <p:txBody>
          <a:bodyPr/>
          <a:lstStyle>
            <a:lvl1pPr defTabSz="466725" eaLnBrk="0" hangingPunct="0">
              <a:defRPr sz="2400">
                <a:solidFill>
                  <a:schemeClr val="tx1"/>
                </a:solidFill>
                <a:latin typeface="Arial" charset="0"/>
                <a:ea typeface="ＭＳ Ｐゴシック" charset="0"/>
                <a:cs typeface="ＭＳ Ｐゴシック" charset="0"/>
              </a:defRPr>
            </a:lvl1pPr>
            <a:lvl2pPr marL="742950" indent="-285750" defTabSz="466725" eaLnBrk="0" hangingPunct="0">
              <a:defRPr sz="2400">
                <a:solidFill>
                  <a:schemeClr val="tx1"/>
                </a:solidFill>
                <a:latin typeface="Arial" charset="0"/>
                <a:ea typeface="ＭＳ Ｐゴシック" charset="0"/>
              </a:defRPr>
            </a:lvl2pPr>
            <a:lvl3pPr marL="1143000" indent="-228600" defTabSz="466725" eaLnBrk="0" hangingPunct="0">
              <a:defRPr sz="2400">
                <a:solidFill>
                  <a:schemeClr val="tx1"/>
                </a:solidFill>
                <a:latin typeface="Arial" charset="0"/>
                <a:ea typeface="ＭＳ Ｐゴシック" charset="0"/>
              </a:defRPr>
            </a:lvl3pPr>
            <a:lvl4pPr marL="1600200" indent="-228600" defTabSz="466725" eaLnBrk="0" hangingPunct="0">
              <a:defRPr sz="2400">
                <a:solidFill>
                  <a:schemeClr val="tx1"/>
                </a:solidFill>
                <a:latin typeface="Arial" charset="0"/>
                <a:ea typeface="ＭＳ Ｐゴシック" charset="0"/>
              </a:defRPr>
            </a:lvl4pPr>
            <a:lvl5pPr marL="2057400" indent="-228600" defTabSz="466725" eaLnBrk="0" hangingPunct="0">
              <a:defRPr sz="2400">
                <a:solidFill>
                  <a:schemeClr val="tx1"/>
                </a:solidFill>
                <a:latin typeface="Arial" charset="0"/>
                <a:ea typeface="ＭＳ Ｐゴシック" charset="0"/>
              </a:defRPr>
            </a:lvl5pPr>
            <a:lvl6pPr marL="2514600" indent="-228600" defTabSz="4667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67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67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67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A8BF69-1162-D740-8024-4822010B7467}" type="slidenum">
              <a:rPr lang="en-US" sz="1200">
                <a:latin typeface="Calibri" charset="0"/>
              </a:rPr>
              <a:pPr eaLnBrk="1" hangingPunct="1"/>
              <a:t>48</a:t>
            </a:fld>
            <a:endParaRPr lang="en-US" sz="1200">
              <a:latin typeface="Calibri" charset="0"/>
            </a:endParaRPr>
          </a:p>
        </p:txBody>
      </p:sp>
      <p:sp>
        <p:nvSpPr>
          <p:cNvPr id="112643" name="Notes Placeholder 4"/>
          <p:cNvSpPr>
            <a:spLocks noGrp="1"/>
          </p:cNvSpPr>
          <p:nvPr>
            <p:ph type="body" sz="quarter" idx="11"/>
          </p:nvPr>
        </p:nvSpPr>
        <p:spPr>
          <a:noFill/>
          <a:extLst>
            <a:ext uri="{FAA26D3D-D897-4be2-8F04-BA451C77F1D7}">
              <ma14:placeholderFlag xmlns:ma14="http://schemas.microsoft.com/office/mac/drawingml/2011/main" xmlns="" val="1"/>
            </a:ext>
          </a:extLst>
        </p:spPr>
        <p:txBody>
          <a:bodyPr/>
          <a:lstStyle/>
          <a:p>
            <a:pPr marL="0" lvl="1"/>
            <a:endParaRPr lang="en-US">
              <a:solidFill>
                <a:srgbClr val="000000"/>
              </a:solidFill>
              <a:latin typeface="Calibri" charset="0"/>
              <a:ea typeface="ＭＳ Ｐゴシック" charset="0"/>
            </a:endParaRPr>
          </a:p>
        </p:txBody>
      </p:sp>
      <p:sp>
        <p:nvSpPr>
          <p:cNvPr id="3" name="Header Placeholder 2"/>
          <p:cNvSpPr>
            <a:spLocks noGrp="1"/>
          </p:cNvSpPr>
          <p:nvPr>
            <p:ph type="hdr" sz="quarter"/>
          </p:nvPr>
        </p:nvSpPr>
        <p:spPr/>
        <p:txBody>
          <a:bodyPr/>
          <a:lstStyle/>
          <a:p>
            <a:pPr>
              <a:defRPr/>
            </a:pPr>
            <a:r>
              <a:rPr lang="en-US" smtClean="0"/>
              <a:t>SIOR Negotiation Skills</a:t>
            </a:r>
            <a:endParaRPr lang="en-US"/>
          </a:p>
        </p:txBody>
      </p:sp>
    </p:spTree>
    <p:extLst>
      <p:ext uri="{BB962C8B-B14F-4D97-AF65-F5344CB8AC3E}">
        <p14:creationId xmlns:p14="http://schemas.microsoft.com/office/powerpoint/2010/main" val="285556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406400" y="698500"/>
            <a:ext cx="6197600" cy="3486150"/>
          </a:xfrm>
          <a:ln/>
        </p:spPr>
      </p:sp>
      <p:sp>
        <p:nvSpPr>
          <p:cNvPr id="3789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3789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F9BEFF2-E07D-4849-9026-5A589B958CB0}" type="slidenum">
              <a:rPr lang="en-US" sz="1300">
                <a:latin typeface="Calibri" charset="0"/>
              </a:rPr>
              <a:pPr algn="r" eaLnBrk="1" hangingPunct="1"/>
              <a:t>8</a:t>
            </a:fld>
            <a:endParaRPr lang="en-US" sz="1300">
              <a:latin typeface="Calibri" charset="0"/>
            </a:endParaRPr>
          </a:p>
        </p:txBody>
      </p:sp>
      <p:sp>
        <p:nvSpPr>
          <p:cNvPr id="3789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433708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Slide Number Placeholder 3"/>
          <p:cNvSpPr>
            <a:spLocks noGrp="1"/>
          </p:cNvSpPr>
          <p:nvPr>
            <p:ph type="sldNum" sz="quarter" idx="5"/>
          </p:nvPr>
        </p:nvSpPr>
        <p:spPr>
          <a:noFill/>
        </p:spPr>
        <p:txBody>
          <a:bodyPr/>
          <a:lstStyle>
            <a:lvl1pPr defTabSz="466725" eaLnBrk="0" hangingPunct="0">
              <a:defRPr sz="2400">
                <a:solidFill>
                  <a:schemeClr val="tx1"/>
                </a:solidFill>
                <a:latin typeface="Arial" charset="0"/>
                <a:ea typeface="ＭＳ Ｐゴシック" charset="0"/>
                <a:cs typeface="ＭＳ Ｐゴシック" charset="0"/>
              </a:defRPr>
            </a:lvl1pPr>
            <a:lvl2pPr marL="742950" indent="-285750" defTabSz="466725" eaLnBrk="0" hangingPunct="0">
              <a:defRPr sz="2400">
                <a:solidFill>
                  <a:schemeClr val="tx1"/>
                </a:solidFill>
                <a:latin typeface="Arial" charset="0"/>
                <a:ea typeface="ＭＳ Ｐゴシック" charset="0"/>
              </a:defRPr>
            </a:lvl2pPr>
            <a:lvl3pPr marL="1143000" indent="-228600" defTabSz="466725" eaLnBrk="0" hangingPunct="0">
              <a:defRPr sz="2400">
                <a:solidFill>
                  <a:schemeClr val="tx1"/>
                </a:solidFill>
                <a:latin typeface="Arial" charset="0"/>
                <a:ea typeface="ＭＳ Ｐゴシック" charset="0"/>
              </a:defRPr>
            </a:lvl3pPr>
            <a:lvl4pPr marL="1600200" indent="-228600" defTabSz="466725" eaLnBrk="0" hangingPunct="0">
              <a:defRPr sz="2400">
                <a:solidFill>
                  <a:schemeClr val="tx1"/>
                </a:solidFill>
                <a:latin typeface="Arial" charset="0"/>
                <a:ea typeface="ＭＳ Ｐゴシック" charset="0"/>
              </a:defRPr>
            </a:lvl4pPr>
            <a:lvl5pPr marL="2057400" indent="-228600" defTabSz="466725" eaLnBrk="0" hangingPunct="0">
              <a:defRPr sz="2400">
                <a:solidFill>
                  <a:schemeClr val="tx1"/>
                </a:solidFill>
                <a:latin typeface="Arial" charset="0"/>
                <a:ea typeface="ＭＳ Ｐゴシック" charset="0"/>
              </a:defRPr>
            </a:lvl5pPr>
            <a:lvl6pPr marL="2514600" indent="-228600" defTabSz="4667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67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67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67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8846BA-0C57-D54D-BED8-9C91CA8E55EA}" type="slidenum">
              <a:rPr lang="en-US" sz="1200">
                <a:latin typeface="Calibri" charset="0"/>
              </a:rPr>
              <a:pPr eaLnBrk="1" hangingPunct="1"/>
              <a:t>49</a:t>
            </a:fld>
            <a:endParaRPr lang="en-US" sz="1200">
              <a:latin typeface="Calibri" charset="0"/>
            </a:endParaRPr>
          </a:p>
        </p:txBody>
      </p:sp>
      <p:sp>
        <p:nvSpPr>
          <p:cNvPr id="114691" name="Notes Placeholder 4"/>
          <p:cNvSpPr>
            <a:spLocks noGrp="1"/>
          </p:cNvSpPr>
          <p:nvPr>
            <p:ph type="body" sz="quarter" idx="11"/>
          </p:nvPr>
        </p:nvSpPr>
        <p:spPr>
          <a:noFill/>
        </p:spPr>
        <p:txBody>
          <a:bodyPr/>
          <a:lstStyle/>
          <a:p>
            <a:pPr marL="0" lvl="1"/>
            <a:r>
              <a:rPr lang="en-US" u="sng">
                <a:solidFill>
                  <a:srgbClr val="000000"/>
                </a:solidFill>
                <a:latin typeface="Calibri" charset="0"/>
                <a:ea typeface="ＭＳ Ｐゴシック" charset="0"/>
              </a:rPr>
              <a:t>Instructor’s Note</a:t>
            </a:r>
            <a:r>
              <a:rPr lang="en-US">
                <a:solidFill>
                  <a:srgbClr val="000000"/>
                </a:solidFill>
                <a:latin typeface="Calibri" charset="0"/>
                <a:ea typeface="ＭＳ Ｐゴシック" charset="0"/>
              </a:rPr>
              <a:t>:  “Fat Albert”</a:t>
            </a:r>
          </a:p>
        </p:txBody>
      </p:sp>
      <p:sp>
        <p:nvSpPr>
          <p:cNvPr id="3" name="Header Placeholder 2"/>
          <p:cNvSpPr>
            <a:spLocks noGrp="1"/>
          </p:cNvSpPr>
          <p:nvPr>
            <p:ph type="hdr" sz="quarter"/>
          </p:nvPr>
        </p:nvSpPr>
        <p:spPr/>
        <p:txBody>
          <a:bodyPr/>
          <a:lstStyle/>
          <a:p>
            <a:pPr>
              <a:defRPr/>
            </a:pPr>
            <a:r>
              <a:rPr lang="en-US" smtClean="0"/>
              <a:t>SIOR Negotiation Skills</a:t>
            </a:r>
            <a:endParaRPr lang="en-US"/>
          </a:p>
        </p:txBody>
      </p:sp>
    </p:spTree>
    <p:extLst>
      <p:ext uri="{BB962C8B-B14F-4D97-AF65-F5344CB8AC3E}">
        <p14:creationId xmlns:p14="http://schemas.microsoft.com/office/powerpoint/2010/main" val="2393584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6"/>
          <p:cNvSpPr>
            <a:spLocks noGrp="1"/>
          </p:cNvSpPr>
          <p:nvPr>
            <p:ph type="sldNum" sz="quarter" idx="5"/>
          </p:nvPr>
        </p:nvSpPr>
        <p:spPr>
          <a:noFill/>
        </p:spPr>
        <p:txBody>
          <a:bodyPr/>
          <a:lstStyle>
            <a:lvl1pPr defTabSz="466725" eaLnBrk="0" hangingPunct="0">
              <a:defRPr sz="2400">
                <a:solidFill>
                  <a:schemeClr val="tx1"/>
                </a:solidFill>
                <a:latin typeface="Arial" charset="0"/>
                <a:ea typeface="ＭＳ Ｐゴシック" charset="0"/>
                <a:cs typeface="ＭＳ Ｐゴシック" charset="0"/>
              </a:defRPr>
            </a:lvl1pPr>
            <a:lvl2pPr marL="742950" indent="-285750" defTabSz="466725" eaLnBrk="0" hangingPunct="0">
              <a:defRPr sz="2400">
                <a:solidFill>
                  <a:schemeClr val="tx1"/>
                </a:solidFill>
                <a:latin typeface="Arial" charset="0"/>
                <a:ea typeface="ＭＳ Ｐゴシック" charset="0"/>
              </a:defRPr>
            </a:lvl2pPr>
            <a:lvl3pPr marL="1143000" indent="-228600" defTabSz="466725" eaLnBrk="0" hangingPunct="0">
              <a:defRPr sz="2400">
                <a:solidFill>
                  <a:schemeClr val="tx1"/>
                </a:solidFill>
                <a:latin typeface="Arial" charset="0"/>
                <a:ea typeface="ＭＳ Ｐゴシック" charset="0"/>
              </a:defRPr>
            </a:lvl3pPr>
            <a:lvl4pPr marL="1600200" indent="-228600" defTabSz="466725" eaLnBrk="0" hangingPunct="0">
              <a:defRPr sz="2400">
                <a:solidFill>
                  <a:schemeClr val="tx1"/>
                </a:solidFill>
                <a:latin typeface="Arial" charset="0"/>
                <a:ea typeface="ＭＳ Ｐゴシック" charset="0"/>
              </a:defRPr>
            </a:lvl4pPr>
            <a:lvl5pPr marL="2057400" indent="-228600" defTabSz="466725" eaLnBrk="0" hangingPunct="0">
              <a:defRPr sz="2400">
                <a:solidFill>
                  <a:schemeClr val="tx1"/>
                </a:solidFill>
                <a:latin typeface="Arial" charset="0"/>
                <a:ea typeface="ＭＳ Ｐゴシック" charset="0"/>
              </a:defRPr>
            </a:lvl5pPr>
            <a:lvl6pPr marL="2514600" indent="-228600" defTabSz="4667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67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67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67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D80D3F-3A35-6A46-95B4-E10D27351EB7}" type="slidenum">
              <a:rPr lang="en-US" sz="1200">
                <a:latin typeface="Calibri" charset="0"/>
              </a:rPr>
              <a:pPr eaLnBrk="1" hangingPunct="1"/>
              <a:t>50</a:t>
            </a:fld>
            <a:endParaRPr lang="en-US" sz="1200">
              <a:latin typeface="Calibri" charset="0"/>
            </a:endParaRPr>
          </a:p>
        </p:txBody>
      </p:sp>
      <p:sp>
        <p:nvSpPr>
          <p:cNvPr id="116738" name="Rectangle 2"/>
          <p:cNvSpPr>
            <a:spLocks noGrp="1" noRot="1" noChangeAspect="1" noTextEdit="1"/>
          </p:cNvSpPr>
          <p:nvPr>
            <p:ph type="sldImg"/>
          </p:nvPr>
        </p:nvSpPr>
        <p:spPr>
          <a:ln/>
        </p:spPr>
      </p:sp>
      <p:sp>
        <p:nvSpPr>
          <p:cNvPr id="116739" name="Rectangle 3"/>
          <p:cNvSpPr>
            <a:spLocks noGrp="1"/>
          </p:cNvSpPr>
          <p:nvPr>
            <p:ph type="body" idx="1"/>
          </p:nvPr>
        </p:nvSpPr>
        <p:spPr>
          <a:xfrm>
            <a:off x="935038" y="4416425"/>
            <a:ext cx="5140325" cy="4183063"/>
          </a:xfrm>
          <a:noFill/>
          <a:extLs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861347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xfrm>
            <a:off x="406400" y="698500"/>
            <a:ext cx="6197600" cy="3486150"/>
          </a:xfrm>
          <a:ln/>
        </p:spPr>
      </p:sp>
      <p:sp>
        <p:nvSpPr>
          <p:cNvPr id="12185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2185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4A15D89-C547-534E-BB30-10EC2F9C6DE6}" type="slidenum">
              <a:rPr lang="en-US" sz="1300">
                <a:latin typeface="Calibri" charset="0"/>
              </a:rPr>
              <a:pPr algn="r" eaLnBrk="1" hangingPunct="1"/>
              <a:t>54</a:t>
            </a:fld>
            <a:endParaRPr lang="en-US" sz="1300">
              <a:latin typeface="Calibri" charset="0"/>
            </a:endParaRPr>
          </a:p>
        </p:txBody>
      </p:sp>
      <p:sp>
        <p:nvSpPr>
          <p:cNvPr id="12186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808546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xfrm>
            <a:off x="406400" y="698500"/>
            <a:ext cx="6197600" cy="3486150"/>
          </a:xfrm>
          <a:ln/>
        </p:spPr>
      </p:sp>
      <p:sp>
        <p:nvSpPr>
          <p:cNvPr id="12390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2390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C52A4C2-0A42-E040-A8D0-EEC28F47BA33}" type="slidenum">
              <a:rPr lang="en-US" sz="1300">
                <a:latin typeface="Calibri" charset="0"/>
              </a:rPr>
              <a:pPr algn="r" eaLnBrk="1" hangingPunct="1"/>
              <a:t>55</a:t>
            </a:fld>
            <a:endParaRPr lang="en-US" sz="1300">
              <a:latin typeface="Calibri" charset="0"/>
            </a:endParaRPr>
          </a:p>
        </p:txBody>
      </p:sp>
      <p:sp>
        <p:nvSpPr>
          <p:cNvPr id="12390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756601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xfrm>
            <a:off x="406400" y="698500"/>
            <a:ext cx="6197600" cy="3486150"/>
          </a:xfrm>
          <a:ln/>
        </p:spPr>
      </p:sp>
      <p:sp>
        <p:nvSpPr>
          <p:cNvPr id="12595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A8875F3-7F91-CC40-AAB0-A6E3B42E49E4}" type="slidenum">
              <a:rPr lang="en-US" sz="1300">
                <a:latin typeface="Calibri" charset="0"/>
              </a:rPr>
              <a:pPr algn="r" eaLnBrk="1" hangingPunct="1"/>
              <a:t>56</a:t>
            </a:fld>
            <a:endParaRPr lang="en-US" sz="1300">
              <a:latin typeface="Calibri" charset="0"/>
            </a:endParaRPr>
          </a:p>
        </p:txBody>
      </p:sp>
      <p:sp>
        <p:nvSpPr>
          <p:cNvPr id="125955"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125956"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528741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406400" y="698500"/>
            <a:ext cx="6197600" cy="3486150"/>
          </a:xfrm>
          <a:ln/>
        </p:spPr>
      </p:sp>
      <p:sp>
        <p:nvSpPr>
          <p:cNvPr id="12800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B603C53-A09A-FF4E-BCD0-423E0ABA78BC}" type="slidenum">
              <a:rPr lang="en-US" sz="1300">
                <a:latin typeface="Calibri" charset="0"/>
              </a:rPr>
              <a:pPr algn="r" eaLnBrk="1" hangingPunct="1"/>
              <a:t>57</a:t>
            </a:fld>
            <a:endParaRPr lang="en-US" sz="1300">
              <a:latin typeface="Calibri" charset="0"/>
            </a:endParaRPr>
          </a:p>
        </p:txBody>
      </p:sp>
      <p:sp>
        <p:nvSpPr>
          <p:cNvPr id="128003"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128004"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229585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a:xfrm>
            <a:off x="406400" y="698500"/>
            <a:ext cx="6197600" cy="3486150"/>
          </a:xfrm>
          <a:ln/>
        </p:spPr>
      </p:sp>
      <p:sp>
        <p:nvSpPr>
          <p:cNvPr id="13005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4CCE34-EF85-A74A-A00E-50F628A0873A}" type="slidenum">
              <a:rPr lang="en-US" sz="1300">
                <a:latin typeface="Calibri" charset="0"/>
              </a:rPr>
              <a:pPr algn="r" eaLnBrk="1" hangingPunct="1"/>
              <a:t>58</a:t>
            </a:fld>
            <a:endParaRPr lang="en-US" sz="1300">
              <a:latin typeface="Calibri" charset="0"/>
            </a:endParaRPr>
          </a:p>
        </p:txBody>
      </p:sp>
      <p:sp>
        <p:nvSpPr>
          <p:cNvPr id="130051"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130052"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832078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xfrm>
            <a:off x="406400" y="698500"/>
            <a:ext cx="6197600" cy="3486150"/>
          </a:xfrm>
          <a:ln/>
        </p:spPr>
      </p:sp>
      <p:sp>
        <p:nvSpPr>
          <p:cNvPr id="13209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A821248-B11D-9947-8358-CA1DF1A250BA}" type="slidenum">
              <a:rPr lang="en-US" sz="1300">
                <a:latin typeface="Calibri" charset="0"/>
              </a:rPr>
              <a:pPr algn="r" eaLnBrk="1" hangingPunct="1"/>
              <a:t>59</a:t>
            </a:fld>
            <a:endParaRPr lang="en-US" sz="1300">
              <a:latin typeface="Calibri" charset="0"/>
            </a:endParaRPr>
          </a:p>
        </p:txBody>
      </p:sp>
      <p:sp>
        <p:nvSpPr>
          <p:cNvPr id="132099"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a:extLst>
            <a:ext uri="{FAA26D3D-D897-4be2-8F04-BA451C77F1D7}">
              <ma14:placeholderFlag xmlns:ma14="http://schemas.microsoft.com/office/mac/drawingml/2011/main" xmlns="" val="1"/>
            </a:ext>
          </a:extLst>
        </p:spPr>
        <p:txBody>
          <a:bodyPr lIns="93172" tIns="46586" rIns="93172" bIns="46586"/>
          <a:lstStyle/>
          <a:p>
            <a:pPr eaLnBrk="0" hangingPunct="0">
              <a:spcBef>
                <a:spcPct val="30000"/>
              </a:spcBef>
            </a:pPr>
            <a:endParaRPr lang="en-US" sz="1200">
              <a:latin typeface="Calibri" charset="0"/>
            </a:endParaRPr>
          </a:p>
        </p:txBody>
      </p:sp>
      <p:sp>
        <p:nvSpPr>
          <p:cNvPr id="132100" name="Header Placeholder 2"/>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970862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a:xfrm>
            <a:off x="406400" y="698500"/>
            <a:ext cx="6197600" cy="3486150"/>
          </a:xfrm>
          <a:ln/>
        </p:spPr>
      </p:sp>
      <p:sp>
        <p:nvSpPr>
          <p:cNvPr id="163842"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63843"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3D70CA-F169-C54C-AF85-7254F1D38245}" type="slidenum">
              <a:rPr lang="en-US" sz="1300">
                <a:latin typeface="Calibri" charset="0"/>
              </a:rPr>
              <a:pPr algn="r" eaLnBrk="1" hangingPunct="1"/>
              <a:t>89</a:t>
            </a:fld>
            <a:endParaRPr lang="en-US" sz="1300">
              <a:latin typeface="Calibri" charset="0"/>
            </a:endParaRPr>
          </a:p>
        </p:txBody>
      </p:sp>
      <p:sp>
        <p:nvSpPr>
          <p:cNvPr id="163844"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2110074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xfrm>
            <a:off x="406400" y="698500"/>
            <a:ext cx="6197600" cy="3486150"/>
          </a:xfrm>
          <a:ln/>
        </p:spPr>
      </p:sp>
      <p:sp>
        <p:nvSpPr>
          <p:cNvPr id="16589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6589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75C16A2-CE5C-7D4E-AF2A-8B4547307388}" type="slidenum">
              <a:rPr lang="en-US" sz="1300">
                <a:latin typeface="Calibri" charset="0"/>
              </a:rPr>
              <a:pPr algn="r" eaLnBrk="1" hangingPunct="1"/>
              <a:t>90</a:t>
            </a:fld>
            <a:endParaRPr lang="en-US" sz="1300">
              <a:latin typeface="Calibri" charset="0"/>
            </a:endParaRPr>
          </a:p>
        </p:txBody>
      </p:sp>
      <p:sp>
        <p:nvSpPr>
          <p:cNvPr id="16589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55617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xfrm>
            <a:off x="406400" y="698500"/>
            <a:ext cx="6197600" cy="3486150"/>
          </a:xfrm>
          <a:ln/>
        </p:spPr>
      </p:sp>
      <p:sp>
        <p:nvSpPr>
          <p:cNvPr id="3993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3993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7544906-12C3-134A-AF6A-95D5D5BDDFD5}" type="slidenum">
              <a:rPr lang="en-US" sz="1300">
                <a:latin typeface="Calibri" charset="0"/>
              </a:rPr>
              <a:pPr algn="r" eaLnBrk="1" hangingPunct="1"/>
              <a:t>9</a:t>
            </a:fld>
            <a:endParaRPr lang="en-US" sz="1300">
              <a:latin typeface="Calibri" charset="0"/>
            </a:endParaRPr>
          </a:p>
        </p:txBody>
      </p:sp>
      <p:sp>
        <p:nvSpPr>
          <p:cNvPr id="3994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951989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xfrm>
            <a:off x="406400" y="698500"/>
            <a:ext cx="6197600" cy="3486150"/>
          </a:xfrm>
          <a:ln/>
        </p:spPr>
      </p:sp>
      <p:sp>
        <p:nvSpPr>
          <p:cNvPr id="16793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6793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12E8FAB-AFD0-4C4A-B78C-0058EF394A88}" type="slidenum">
              <a:rPr lang="en-US" sz="1300">
                <a:latin typeface="Calibri" charset="0"/>
              </a:rPr>
              <a:pPr algn="r" eaLnBrk="1" hangingPunct="1"/>
              <a:t>91</a:t>
            </a:fld>
            <a:endParaRPr lang="en-US" sz="1300">
              <a:latin typeface="Calibri" charset="0"/>
            </a:endParaRPr>
          </a:p>
        </p:txBody>
      </p:sp>
      <p:sp>
        <p:nvSpPr>
          <p:cNvPr id="16794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832604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xfrm>
            <a:off x="406400" y="698500"/>
            <a:ext cx="6197600" cy="3486150"/>
          </a:xfrm>
          <a:ln/>
        </p:spPr>
      </p:sp>
      <p:sp>
        <p:nvSpPr>
          <p:cNvPr id="16998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6998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BF7CF23-27D3-7940-A462-062D9125F8EF}" type="slidenum">
              <a:rPr lang="en-US" sz="1300">
                <a:latin typeface="Calibri" charset="0"/>
              </a:rPr>
              <a:pPr algn="r" eaLnBrk="1" hangingPunct="1"/>
              <a:t>92</a:t>
            </a:fld>
            <a:endParaRPr lang="en-US" sz="1300">
              <a:latin typeface="Calibri" charset="0"/>
            </a:endParaRPr>
          </a:p>
        </p:txBody>
      </p:sp>
      <p:sp>
        <p:nvSpPr>
          <p:cNvPr id="16998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253852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a:xfrm>
            <a:off x="406400" y="698500"/>
            <a:ext cx="6197600" cy="3486150"/>
          </a:xfrm>
          <a:ln/>
        </p:spPr>
      </p:sp>
      <p:sp>
        <p:nvSpPr>
          <p:cNvPr id="17203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17203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2C2660B-75F3-F842-92B4-6F24D66563AF}" type="slidenum">
              <a:rPr lang="en-US" sz="1300">
                <a:latin typeface="Calibri" charset="0"/>
              </a:rPr>
              <a:pPr algn="r" eaLnBrk="1" hangingPunct="1"/>
              <a:t>93</a:t>
            </a:fld>
            <a:endParaRPr lang="en-US" sz="1300">
              <a:latin typeface="Calibri" charset="0"/>
            </a:endParaRPr>
          </a:p>
        </p:txBody>
      </p:sp>
      <p:sp>
        <p:nvSpPr>
          <p:cNvPr id="17203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77481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406400" y="698500"/>
            <a:ext cx="6197600" cy="3486150"/>
          </a:xfrm>
          <a:ln/>
        </p:spPr>
      </p:sp>
      <p:sp>
        <p:nvSpPr>
          <p:cNvPr id="43010"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4301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59437EB-03C9-F54D-A72D-5868AA26972B}" type="slidenum">
              <a:rPr lang="en-US" sz="1300">
                <a:latin typeface="Calibri" charset="0"/>
              </a:rPr>
              <a:pPr algn="r" eaLnBrk="1" hangingPunct="1"/>
              <a:t>11</a:t>
            </a:fld>
            <a:endParaRPr lang="en-US" sz="1300">
              <a:latin typeface="Calibri" charset="0"/>
            </a:endParaRPr>
          </a:p>
        </p:txBody>
      </p:sp>
      <p:sp>
        <p:nvSpPr>
          <p:cNvPr id="43012"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6185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406400" y="698500"/>
            <a:ext cx="6197600" cy="3486150"/>
          </a:xfrm>
          <a:ln/>
        </p:spPr>
      </p:sp>
      <p:sp>
        <p:nvSpPr>
          <p:cNvPr id="45058"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4505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54B2875-0C9A-C84D-9495-17BC460DB07B}" type="slidenum">
              <a:rPr lang="en-US" sz="1300">
                <a:latin typeface="Calibri" charset="0"/>
              </a:rPr>
              <a:pPr algn="r" eaLnBrk="1" hangingPunct="1"/>
              <a:t>12</a:t>
            </a:fld>
            <a:endParaRPr lang="en-US" sz="1300">
              <a:latin typeface="Calibri" charset="0"/>
            </a:endParaRPr>
          </a:p>
        </p:txBody>
      </p:sp>
      <p:sp>
        <p:nvSpPr>
          <p:cNvPr id="45060"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116049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406400" y="698500"/>
            <a:ext cx="6197600" cy="3486150"/>
          </a:xfrm>
          <a:ln/>
        </p:spPr>
      </p:sp>
      <p:sp>
        <p:nvSpPr>
          <p:cNvPr id="47106"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4710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95CF2F2-0237-FC42-A43C-38817DAF72EB}" type="slidenum">
              <a:rPr lang="en-US" sz="1300">
                <a:latin typeface="Calibri" charset="0"/>
              </a:rPr>
              <a:pPr algn="r" eaLnBrk="1" hangingPunct="1"/>
              <a:t>13</a:t>
            </a:fld>
            <a:endParaRPr lang="en-US" sz="1300">
              <a:latin typeface="Calibri" charset="0"/>
            </a:endParaRPr>
          </a:p>
        </p:txBody>
      </p:sp>
      <p:sp>
        <p:nvSpPr>
          <p:cNvPr id="47108"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26038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406400" y="698500"/>
            <a:ext cx="6197600" cy="3486150"/>
          </a:xfrm>
          <a:ln/>
        </p:spPr>
      </p:sp>
      <p:sp>
        <p:nvSpPr>
          <p:cNvPr id="4915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tIns="46586" bIns="46586"/>
          <a:lstStyle/>
          <a:p>
            <a:endParaRPr lang="en-US">
              <a:latin typeface="Calibri" charset="0"/>
              <a:ea typeface="ＭＳ Ｐゴシック" charset="0"/>
              <a:cs typeface="ＭＳ Ｐゴシック" charset="0"/>
            </a:endParaRPr>
          </a:p>
        </p:txBody>
      </p:sp>
      <p:sp>
        <p:nvSpPr>
          <p:cNvPr id="4915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F6E59D9-CA3C-DF42-9B5E-565E69CF486E}" type="slidenum">
              <a:rPr lang="en-US" sz="1300">
                <a:latin typeface="Calibri" charset="0"/>
              </a:rPr>
              <a:pPr algn="r" eaLnBrk="1" hangingPunct="1"/>
              <a:t>14</a:t>
            </a:fld>
            <a:endParaRPr lang="en-US" sz="1300">
              <a:latin typeface="Calibri" charset="0"/>
            </a:endParaRPr>
          </a:p>
        </p:txBody>
      </p:sp>
      <p:sp>
        <p:nvSpPr>
          <p:cNvPr id="49156" name="Header Placeholder 4"/>
          <p:cNvSpPr txBox="1">
            <a:spLocks noGrp="1"/>
          </p:cNvSpPr>
          <p:nvPr/>
        </p:nvSpPr>
        <p:spPr bwMode="auto">
          <a:xfrm>
            <a:off x="0" y="0"/>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2" tIns="46586" rIns="93172" bIns="46586"/>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latin typeface="Calibri" charset="0"/>
              </a:rPr>
              <a:t>SIOR Negotiation Skills</a:t>
            </a:r>
          </a:p>
        </p:txBody>
      </p:sp>
    </p:spTree>
    <p:extLst>
      <p:ext uri="{BB962C8B-B14F-4D97-AF65-F5344CB8AC3E}">
        <p14:creationId xmlns:p14="http://schemas.microsoft.com/office/powerpoint/2010/main" val="3719895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 page-alt.BM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 y="0"/>
            <a:ext cx="12191111" cy="6858166"/>
          </a:xfrm>
          <a:prstGeom prst="rect">
            <a:avLst/>
          </a:prstGeom>
        </p:spPr>
      </p:pic>
    </p:spTree>
    <p:extLst>
      <p:ext uri="{BB962C8B-B14F-4D97-AF65-F5344CB8AC3E}">
        <p14:creationId xmlns:p14="http://schemas.microsoft.com/office/powerpoint/2010/main" val="61554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FE07A-CB62-45FF-9D09-24E142E1B70B}"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260744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FE07A-CB62-45FF-9D09-24E142E1B70B}"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425599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5C29E95-B57C-544F-86E4-A1424362C2BB}" type="datetime1">
              <a:rPr lang="en-US"/>
              <a:pPr>
                <a:defRPr/>
              </a:pPr>
              <a:t>12/4/2021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F2ED59-D776-CB49-A2AE-1E0EA009A88F}" type="slidenum">
              <a:rPr lang="en-US"/>
              <a:pPr>
                <a:defRPr/>
              </a:pPr>
              <a:t>‹#›</a:t>
            </a:fld>
            <a:endParaRPr lang="en-US"/>
          </a:p>
        </p:txBody>
      </p:sp>
    </p:spTree>
    <p:extLst>
      <p:ext uri="{BB962C8B-B14F-4D97-AF65-F5344CB8AC3E}">
        <p14:creationId xmlns:p14="http://schemas.microsoft.com/office/powerpoint/2010/main" val="89247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FE07A-CB62-45FF-9D09-24E142E1B70B}"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37597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FE07A-CB62-45FF-9D09-24E142E1B70B}"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395795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FE07A-CB62-45FF-9D09-24E142E1B70B}"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257542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FE07A-CB62-45FF-9D09-24E142E1B70B}"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404978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FE07A-CB62-45FF-9D09-24E142E1B70B}"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23391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FE07A-CB62-45FF-9D09-24E142E1B70B}"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177268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FE07A-CB62-45FF-9D09-24E142E1B70B}"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290947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FE07A-CB62-45FF-9D09-24E142E1B70B}"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AF554-3E18-48D2-BE84-FB29BB3E793D}" type="slidenum">
              <a:rPr lang="en-US" smtClean="0"/>
              <a:t>‹#›</a:t>
            </a:fld>
            <a:endParaRPr lang="en-US"/>
          </a:p>
        </p:txBody>
      </p:sp>
    </p:spTree>
    <p:extLst>
      <p:ext uri="{BB962C8B-B14F-4D97-AF65-F5344CB8AC3E}">
        <p14:creationId xmlns:p14="http://schemas.microsoft.com/office/powerpoint/2010/main" val="3848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haded-bg.BMP"/>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 y="0"/>
            <a:ext cx="121935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FE07A-CB62-45FF-9D09-24E142E1B70B}"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AF554-3E18-48D2-BE84-FB29BB3E793D}" type="slidenum">
              <a:rPr lang="en-US" smtClean="0"/>
              <a:t>‹#›</a:t>
            </a:fld>
            <a:endParaRPr lang="en-US"/>
          </a:p>
        </p:txBody>
      </p:sp>
      <p:cxnSp>
        <p:nvCxnSpPr>
          <p:cNvPr id="11" name="Straight Connector 10"/>
          <p:cNvCxnSpPr/>
          <p:nvPr userDrawn="1"/>
        </p:nvCxnSpPr>
        <p:spPr>
          <a:xfrm>
            <a:off x="0" y="6268427"/>
            <a:ext cx="12193526" cy="488"/>
          </a:xfrm>
          <a:prstGeom prst="line">
            <a:avLst/>
          </a:prstGeom>
          <a:ln w="9525" cmpd="sng">
            <a:solidFill>
              <a:srgbClr val="556379"/>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82427" y="6311900"/>
            <a:ext cx="2916183" cy="205184"/>
          </a:xfrm>
          <a:prstGeom prst="rect">
            <a:avLst/>
          </a:prstGeom>
        </p:spPr>
        <p:txBody>
          <a:bodyPr wrap="none">
            <a:spAutoFit/>
          </a:bodyPr>
          <a:lstStyle/>
          <a:p>
            <a:pPr>
              <a:lnSpc>
                <a:spcPct val="90000"/>
              </a:lnSpc>
            </a:pPr>
            <a:r>
              <a:rPr lang="en-US" sz="800" b="1" dirty="0" smtClean="0">
                <a:solidFill>
                  <a:srgbClr val="556379"/>
                </a:solidFill>
                <a:cs typeface="Calibri"/>
              </a:rPr>
              <a:t>SIOR: </a:t>
            </a:r>
            <a:r>
              <a:rPr lang="en-US" sz="800" dirty="0" smtClean="0">
                <a:solidFill>
                  <a:srgbClr val="556379"/>
                </a:solidFill>
                <a:cs typeface="Calibri"/>
              </a:rPr>
              <a:t>LET THE POWER OF THE GLOBAL NETWORK WORK FOR YOU</a:t>
            </a:r>
            <a:endParaRPr lang="en-US" sz="800" dirty="0">
              <a:solidFill>
                <a:srgbClr val="556379"/>
              </a:solidFill>
              <a:cs typeface="Calibri"/>
            </a:endParaRPr>
          </a:p>
        </p:txBody>
      </p:sp>
      <p:sp>
        <p:nvSpPr>
          <p:cNvPr id="14" name="Rectangle 13"/>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486049" y="61698"/>
            <a:ext cx="606853" cy="606853"/>
          </a:xfrm>
          <a:prstGeom prst="rect">
            <a:avLst/>
          </a:prstGeom>
        </p:spPr>
      </p:pic>
    </p:spTree>
    <p:extLst>
      <p:ext uri="{BB962C8B-B14F-4D97-AF65-F5344CB8AC3E}">
        <p14:creationId xmlns:p14="http://schemas.microsoft.com/office/powerpoint/2010/main" val="89406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2.wmf"/></Relationships>
</file>

<file path=ppt/slides/_rels/slide8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893" y="1758381"/>
            <a:ext cx="4296826" cy="1200329"/>
          </a:xfrm>
          <a:prstGeom prst="rect">
            <a:avLst/>
          </a:prstGeom>
          <a:noFill/>
        </p:spPr>
        <p:txBody>
          <a:bodyPr wrap="square" rtlCol="0">
            <a:spAutoFit/>
          </a:bodyPr>
          <a:lstStyle/>
          <a:p>
            <a:pPr algn="ctr">
              <a:lnSpc>
                <a:spcPct val="90000"/>
              </a:lnSpc>
            </a:pPr>
            <a:r>
              <a:rPr lang="en-US" sz="4000" b="1" spc="200" dirty="0" smtClean="0">
                <a:solidFill>
                  <a:srgbClr val="D7E3EB"/>
                </a:solidFill>
                <a:latin typeface="Calibri"/>
                <a:cs typeface="Calibri"/>
              </a:rPr>
              <a:t>NEGOTIATION SKILLS</a:t>
            </a:r>
          </a:p>
        </p:txBody>
      </p:sp>
      <p:sp>
        <p:nvSpPr>
          <p:cNvPr id="5" name="Rectangle 4"/>
          <p:cNvSpPr/>
          <p:nvPr/>
        </p:nvSpPr>
        <p:spPr>
          <a:xfrm>
            <a:off x="704893" y="1460889"/>
            <a:ext cx="4115682" cy="105538"/>
          </a:xfrm>
          <a:prstGeom prst="rect">
            <a:avLst/>
          </a:prstGeom>
          <a:solidFill>
            <a:srgbClr val="5563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04893" y="3088531"/>
            <a:ext cx="4115682" cy="62133"/>
          </a:xfrm>
          <a:prstGeom prst="rect">
            <a:avLst/>
          </a:prstGeom>
          <a:solidFill>
            <a:srgbClr val="55637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639578" y="3436593"/>
            <a:ext cx="4657040" cy="1421928"/>
          </a:xfrm>
          <a:prstGeom prst="rect">
            <a:avLst/>
          </a:prstGeom>
          <a:noFill/>
        </p:spPr>
        <p:txBody>
          <a:bodyPr wrap="square" rtlCol="0">
            <a:spAutoFit/>
          </a:bodyPr>
          <a:lstStyle/>
          <a:p>
            <a:pPr>
              <a:lnSpc>
                <a:spcPct val="120000"/>
              </a:lnSpc>
            </a:pPr>
            <a:r>
              <a:rPr lang="en-US" sz="2400" b="1" dirty="0" smtClean="0">
                <a:solidFill>
                  <a:srgbClr val="556379"/>
                </a:solidFill>
              </a:rPr>
              <a:t>William A. Burgess, SIOR, CCIM</a:t>
            </a:r>
            <a:br>
              <a:rPr lang="en-US" sz="2400" b="1" dirty="0" smtClean="0">
                <a:solidFill>
                  <a:srgbClr val="556379"/>
                </a:solidFill>
              </a:rPr>
            </a:br>
            <a:r>
              <a:rPr lang="en-US" sz="2400" b="1" dirty="0" smtClean="0">
                <a:solidFill>
                  <a:srgbClr val="556379"/>
                </a:solidFill>
              </a:rPr>
              <a:t>The Burgess Company, LLC</a:t>
            </a:r>
          </a:p>
          <a:p>
            <a:pPr>
              <a:lnSpc>
                <a:spcPct val="120000"/>
              </a:lnSpc>
            </a:pPr>
            <a:r>
              <a:rPr lang="en-US" sz="2400" b="1" dirty="0" smtClean="0">
                <a:solidFill>
                  <a:srgbClr val="556379"/>
                </a:solidFill>
              </a:rPr>
              <a:t>Greenville, SC</a:t>
            </a:r>
          </a:p>
        </p:txBody>
      </p:sp>
    </p:spTree>
    <p:extLst>
      <p:ext uri="{BB962C8B-B14F-4D97-AF65-F5344CB8AC3E}">
        <p14:creationId xmlns:p14="http://schemas.microsoft.com/office/powerpoint/2010/main" val="419054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1524000" y="396875"/>
            <a:ext cx="9144000" cy="1143000"/>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latin typeface="Calibri" charset="0"/>
                <a:ea typeface="ＭＳ Ｐゴシック" charset="0"/>
                <a:cs typeface="ＭＳ Ｐゴシック" charset="0"/>
              </a:rPr>
              <a:t>Negotiating is a Process</a:t>
            </a:r>
          </a:p>
        </p:txBody>
      </p:sp>
      <p:sp>
        <p:nvSpPr>
          <p:cNvPr id="28675" name="Rectangle 3"/>
          <p:cNvSpPr>
            <a:spLocks noGrp="1"/>
          </p:cNvSpPr>
          <p:nvPr>
            <p:ph type="body" idx="4294967295"/>
          </p:nvPr>
        </p:nvSpPr>
        <p:spPr>
          <a:xfrm>
            <a:off x="2011363" y="1782763"/>
            <a:ext cx="7867650" cy="4284662"/>
          </a:xfrm>
        </p:spPr>
        <p:txBody>
          <a:bodyPr/>
          <a:lstStyle/>
          <a:p>
            <a:pPr marL="0" indent="0">
              <a:spcBef>
                <a:spcPct val="0"/>
              </a:spcBef>
              <a:spcAft>
                <a:spcPts val="1200"/>
              </a:spcAft>
              <a:buNone/>
            </a:pPr>
            <a:r>
              <a:rPr lang="en-US">
                <a:latin typeface="Calibri" charset="0"/>
                <a:ea typeface="ＭＳ Ｐゴシック" charset="0"/>
                <a:cs typeface="ＭＳ Ｐゴシック" charset="0"/>
              </a:rPr>
              <a:t>1.  When does the process commence?</a:t>
            </a:r>
          </a:p>
          <a:p>
            <a:pPr marL="0" indent="0">
              <a:spcBef>
                <a:spcPct val="0"/>
              </a:spcBef>
              <a:spcAft>
                <a:spcPts val="1200"/>
              </a:spcAft>
              <a:buNone/>
            </a:pPr>
            <a:r>
              <a:rPr lang="en-US">
                <a:latin typeface="Calibri" charset="0"/>
                <a:ea typeface="ＭＳ Ｐゴシック" charset="0"/>
                <a:cs typeface="ＭＳ Ｐゴシック" charset="0"/>
              </a:rPr>
              <a:t>2.  Exchanging ideas</a:t>
            </a:r>
          </a:p>
          <a:p>
            <a:pPr marL="0" indent="0">
              <a:spcBef>
                <a:spcPct val="0"/>
              </a:spcBef>
              <a:spcAft>
                <a:spcPts val="1200"/>
              </a:spcAft>
              <a:buNone/>
            </a:pPr>
            <a:r>
              <a:rPr lang="en-US">
                <a:latin typeface="Calibri" charset="0"/>
                <a:ea typeface="ＭＳ Ｐゴシック" charset="0"/>
                <a:cs typeface="ＭＳ Ｐゴシック" charset="0"/>
              </a:rPr>
              <a:t>3.  Influencing your environment</a:t>
            </a:r>
          </a:p>
          <a:p>
            <a:pPr marL="0" indent="0">
              <a:spcBef>
                <a:spcPct val="0"/>
              </a:spcBef>
              <a:spcAft>
                <a:spcPts val="1200"/>
              </a:spcAft>
              <a:buNone/>
            </a:pPr>
            <a:r>
              <a:rPr lang="en-US">
                <a:latin typeface="Calibri" charset="0"/>
                <a:ea typeface="ＭＳ Ｐゴシック" charset="0"/>
                <a:cs typeface="ＭＳ Ｐゴシック" charset="0"/>
              </a:rPr>
              <a:t>4.  Analyzing information/technical skills</a:t>
            </a:r>
          </a:p>
          <a:p>
            <a:pPr marL="0" indent="0">
              <a:spcBef>
                <a:spcPct val="0"/>
              </a:spcBef>
              <a:spcAft>
                <a:spcPts val="1200"/>
              </a:spcAft>
              <a:buNone/>
            </a:pPr>
            <a:r>
              <a:rPr lang="en-US">
                <a:latin typeface="Calibri" charset="0"/>
                <a:ea typeface="ＭＳ Ｐゴシック" charset="0"/>
                <a:cs typeface="ＭＳ Ｐゴシック" charset="0"/>
              </a:rPr>
              <a:t>5.  </a:t>
            </a:r>
            <a:r>
              <a:rPr lang="en-US" b="1">
                <a:latin typeface="Calibri" charset="0"/>
                <a:ea typeface="ＭＳ Ｐゴシック" charset="0"/>
                <a:cs typeface="ＭＳ Ｐゴシック" charset="0"/>
              </a:rPr>
              <a:t>No right answer</a:t>
            </a:r>
            <a:r>
              <a:rPr lang="en-US">
                <a:latin typeface="Calibri" charset="0"/>
                <a:ea typeface="ＭＳ Ｐゴシック" charset="0"/>
                <a:cs typeface="ＭＳ Ｐゴシック" charset="0"/>
              </a:rPr>
              <a:t>:  Patience is paramount</a:t>
            </a:r>
          </a:p>
          <a:p>
            <a:pPr marL="0" indent="0">
              <a:spcBef>
                <a:spcPct val="0"/>
              </a:spcBef>
              <a:spcAft>
                <a:spcPts val="1200"/>
              </a:spcAft>
              <a:buNone/>
            </a:pPr>
            <a:r>
              <a:rPr lang="en-US">
                <a:latin typeface="Calibri" charset="0"/>
                <a:ea typeface="ＭＳ Ｐゴシック" charset="0"/>
                <a:cs typeface="ＭＳ Ｐゴシック" charset="0"/>
              </a:rPr>
              <a:t>6.  Online negotiations</a:t>
            </a:r>
          </a:p>
        </p:txBody>
      </p:sp>
    </p:spTree>
    <p:extLst>
      <p:ext uri="{BB962C8B-B14F-4D97-AF65-F5344CB8AC3E}">
        <p14:creationId xmlns:p14="http://schemas.microsoft.com/office/powerpoint/2010/main" val="315699311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64515" name="Rectangle 3"/>
          <p:cNvSpPr>
            <a:spLocks noGrp="1"/>
          </p:cNvSpPr>
          <p:nvPr>
            <p:ph type="body" idx="4294967295"/>
          </p:nvPr>
        </p:nvSpPr>
        <p:spPr>
          <a:xfrm>
            <a:off x="1724025" y="2159000"/>
            <a:ext cx="8743950" cy="2463800"/>
          </a:xfrm>
        </p:spPr>
        <p:txBody>
          <a:bodyPr/>
          <a:lstStyle/>
          <a:p>
            <a:pPr marL="0" indent="0">
              <a:spcBef>
                <a:spcPct val="0"/>
              </a:spcBef>
              <a:buNone/>
            </a:pPr>
            <a:r>
              <a:rPr lang="en-US" sz="3600">
                <a:latin typeface="Calibri" charset="0"/>
                <a:ea typeface="ＭＳ Ｐゴシック" charset="0"/>
                <a:cs typeface="ＭＳ Ｐゴシック" charset="0"/>
              </a:rPr>
              <a:t>The purpose of this section is to enable students to recognize the various phases and to help prepare students to handle each phase.</a:t>
            </a:r>
          </a:p>
        </p:txBody>
      </p:sp>
    </p:spTree>
    <p:extLst>
      <p:ext uri="{BB962C8B-B14F-4D97-AF65-F5344CB8AC3E}">
        <p14:creationId xmlns:p14="http://schemas.microsoft.com/office/powerpoint/2010/main" val="3924536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64515" name="Rectangle 3"/>
          <p:cNvSpPr>
            <a:spLocks noGrp="1"/>
          </p:cNvSpPr>
          <p:nvPr>
            <p:ph type="body" idx="4294967295"/>
          </p:nvPr>
        </p:nvSpPr>
        <p:spPr>
          <a:xfrm>
            <a:off x="1436689" y="1308100"/>
            <a:ext cx="9375775" cy="4737100"/>
          </a:xfrm>
        </p:spPr>
        <p:txBody>
          <a:bodyPr/>
          <a:lstStyle/>
          <a:p>
            <a:pPr marL="0" indent="0">
              <a:spcBef>
                <a:spcPct val="0"/>
              </a:spcBef>
              <a:spcAft>
                <a:spcPts val="1800"/>
              </a:spcAft>
              <a:buNone/>
            </a:pPr>
            <a:r>
              <a:rPr lang="en-US" sz="3600" b="1">
                <a:latin typeface="Calibri" charset="0"/>
                <a:ea typeface="ＭＳ Ｐゴシック" charset="0"/>
                <a:cs typeface="ＭＳ Ｐゴシック" charset="0"/>
              </a:rPr>
              <a:t>#1 Problem Identification</a:t>
            </a:r>
          </a:p>
          <a:p>
            <a:pPr marL="0" indent="0">
              <a:spcBef>
                <a:spcPct val="0"/>
              </a:spcBef>
            </a:pPr>
            <a:r>
              <a:rPr lang="en-US">
                <a:latin typeface="Calibri" charset="0"/>
                <a:ea typeface="ＭＳ Ｐゴシック" charset="0"/>
                <a:cs typeface="ＭＳ Ｐゴシック" charset="0"/>
              </a:rPr>
              <a:t> Define the problem in a form mutually acceptable to both sides.</a:t>
            </a:r>
          </a:p>
          <a:p>
            <a:pPr lvl="1">
              <a:spcBef>
                <a:spcPct val="0"/>
              </a:spcBef>
            </a:pPr>
            <a:r>
              <a:rPr lang="en-US">
                <a:latin typeface="Calibri" charset="0"/>
                <a:ea typeface="ＭＳ Ｐゴシック" charset="0"/>
              </a:rPr>
              <a:t>Letter of Intent (LOI)</a:t>
            </a:r>
          </a:p>
          <a:p>
            <a:pPr lvl="1">
              <a:spcBef>
                <a:spcPct val="0"/>
              </a:spcBef>
            </a:pPr>
            <a:r>
              <a:rPr lang="en-US">
                <a:latin typeface="Calibri" charset="0"/>
                <a:ea typeface="ＭＳ Ｐゴシック" charset="0"/>
              </a:rPr>
              <a:t>Request for Proposal (RFP)</a:t>
            </a:r>
          </a:p>
          <a:p>
            <a:pPr marL="0" indent="0">
              <a:spcBef>
                <a:spcPct val="0"/>
              </a:spcBef>
            </a:pPr>
            <a:r>
              <a:rPr lang="en-US">
                <a:latin typeface="Calibri" charset="0"/>
                <a:ea typeface="ＭＳ Ｐゴシック" charset="0"/>
                <a:cs typeface="ＭＳ Ｐゴシック" charset="0"/>
              </a:rPr>
              <a:t> Keep the problem statement as simple as possible</a:t>
            </a:r>
          </a:p>
          <a:p>
            <a:pPr marL="0" indent="0">
              <a:spcBef>
                <a:spcPct val="0"/>
              </a:spcBef>
            </a:pPr>
            <a:r>
              <a:rPr lang="en-US">
                <a:latin typeface="Calibri" charset="0"/>
                <a:ea typeface="ＭＳ Ｐゴシック" charset="0"/>
                <a:cs typeface="ＭＳ Ｐゴシック" charset="0"/>
              </a:rPr>
              <a:t> State the problem as a goal and identify the known obstacles to attaining that goal</a:t>
            </a:r>
          </a:p>
          <a:p>
            <a:pPr marL="0" indent="0">
              <a:spcBef>
                <a:spcPct val="0"/>
              </a:spcBef>
            </a:pPr>
            <a:r>
              <a:rPr lang="en-US">
                <a:latin typeface="Calibri" charset="0"/>
                <a:ea typeface="ＭＳ Ｐゴシック" charset="0"/>
                <a:cs typeface="ＭＳ Ｐゴシック" charset="0"/>
              </a:rPr>
              <a:t> Depersonalize the problem – don’t “blame” the other person</a:t>
            </a:r>
          </a:p>
          <a:p>
            <a:pPr marL="0" indent="0">
              <a:spcBef>
                <a:spcPct val="0"/>
              </a:spcBef>
            </a:pPr>
            <a:r>
              <a:rPr lang="en-US">
                <a:latin typeface="Calibri" charset="0"/>
                <a:ea typeface="ＭＳ Ｐゴシック" charset="0"/>
                <a:cs typeface="ＭＳ Ｐゴシック" charset="0"/>
              </a:rPr>
              <a:t> Separate the definition from the search for solutions</a:t>
            </a:r>
          </a:p>
          <a:p>
            <a:pPr marL="0" indent="0">
              <a:spcBef>
                <a:spcPct val="0"/>
              </a:spcBef>
            </a:pPr>
            <a:endParaRPr lang="en-US">
              <a:latin typeface="Calibri" charset="0"/>
              <a:ea typeface="ＭＳ Ｐゴシック" charset="0"/>
              <a:cs typeface="ＭＳ Ｐゴシック" charset="0"/>
            </a:endParaRPr>
          </a:p>
          <a:p>
            <a:pPr marL="0" indent="0">
              <a:spcBef>
                <a:spcPct val="0"/>
              </a:spcBef>
              <a:buNone/>
            </a:pP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75333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 calcmode="lin" valueType="num">
                                      <p:cBhvr additive="base">
                                        <p:cTn id="43" dur="500" fill="hold"/>
                                        <p:tgtEl>
                                          <p:spTgt spid="6451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4515">
                                            <p:txEl>
                                              <p:pRg st="7" end="7"/>
                                            </p:txEl>
                                          </p:spTgt>
                                        </p:tgtEl>
                                        <p:attrNameLst>
                                          <p:attrName>style.visibility</p:attrName>
                                        </p:attrNameLst>
                                      </p:cBhvr>
                                      <p:to>
                                        <p:strVal val="visible"/>
                                      </p:to>
                                    </p:set>
                                    <p:anim calcmode="lin" valueType="num">
                                      <p:cBhvr additive="base">
                                        <p:cTn id="49" dur="500" fill="hold"/>
                                        <p:tgtEl>
                                          <p:spTgt spid="6451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45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847850"/>
            <a:ext cx="9375775" cy="3841750"/>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1800"/>
              </a:spcAft>
              <a:buNone/>
              <a:defRPr/>
            </a:pPr>
            <a:r>
              <a:rPr lang="en-US" sz="3600" b="1" dirty="0">
                <a:ea typeface="ＭＳ Ｐゴシック" pitchFamily="1" charset="-128"/>
              </a:rPr>
              <a:t>#2 Preparation</a:t>
            </a:r>
          </a:p>
          <a:p>
            <a:pPr defTabSz="914400">
              <a:spcBef>
                <a:spcPts val="0"/>
              </a:spcBef>
              <a:spcAft>
                <a:spcPts val="1200"/>
              </a:spcAft>
              <a:defRPr/>
            </a:pPr>
            <a:r>
              <a:rPr lang="en-US" sz="2800" dirty="0">
                <a:ea typeface="ＭＳ Ｐゴシック" pitchFamily="1" charset="-128"/>
              </a:rPr>
              <a:t>Understand the conflict situation</a:t>
            </a:r>
          </a:p>
          <a:p>
            <a:pPr defTabSz="914400">
              <a:spcBef>
                <a:spcPts val="0"/>
              </a:spcBef>
              <a:spcAft>
                <a:spcPts val="1200"/>
              </a:spcAft>
              <a:defRPr/>
            </a:pPr>
            <a:r>
              <a:rPr lang="en-US" sz="2800" dirty="0">
                <a:ea typeface="ＭＳ Ｐゴシック" pitchFamily="1" charset="-128"/>
              </a:rPr>
              <a:t>Decide what your team wants</a:t>
            </a:r>
          </a:p>
          <a:p>
            <a:pPr defTabSz="914400">
              <a:spcBef>
                <a:spcPts val="0"/>
              </a:spcBef>
              <a:spcAft>
                <a:spcPts val="1200"/>
              </a:spcAft>
              <a:defRPr/>
            </a:pPr>
            <a:r>
              <a:rPr lang="en-US" sz="2800" dirty="0">
                <a:ea typeface="ＭＳ Ｐゴシック" pitchFamily="1" charset="-128"/>
              </a:rPr>
              <a:t>Analyze the other side</a:t>
            </a:r>
          </a:p>
          <a:p>
            <a:pPr defTabSz="914400">
              <a:spcBef>
                <a:spcPts val="0"/>
              </a:spcBef>
              <a:spcAft>
                <a:spcPts val="1200"/>
              </a:spcAft>
              <a:defRPr/>
            </a:pPr>
            <a:r>
              <a:rPr lang="en-US" sz="2800" dirty="0">
                <a:ea typeface="ＭＳ Ｐゴシック" pitchFamily="1" charset="-128"/>
              </a:rPr>
              <a:t>Develop a strategy to help them make the decision you want</a:t>
            </a:r>
          </a:p>
          <a:p>
            <a:pPr defTabSz="914400">
              <a:spcBef>
                <a:spcPts val="0"/>
              </a:spcBef>
              <a:spcAft>
                <a:spcPts val="1200"/>
              </a:spcAft>
              <a:defRPr/>
            </a:pPr>
            <a:r>
              <a:rPr lang="en-US" sz="2800" dirty="0">
                <a:ea typeface="ＭＳ Ｐゴシック" pitchFamily="1" charset="-128"/>
              </a:rPr>
              <a:t>We will discuss various strategies later on in the course</a:t>
            </a:r>
          </a:p>
          <a:p>
            <a:pPr defTabSz="914400">
              <a:spcBef>
                <a:spcPts val="0"/>
              </a:spcBef>
              <a:spcAft>
                <a:spcPts val="0"/>
              </a:spcAft>
              <a:defRPr/>
            </a:pPr>
            <a:endParaRPr lang="en-US" sz="2800" dirty="0">
              <a:ea typeface="ＭＳ Ｐゴシック" pitchFamily="1" charset="-128"/>
            </a:endParaRPr>
          </a:p>
          <a:p>
            <a:pPr marL="0" indent="0" defTabSz="914400">
              <a:spcBef>
                <a:spcPts val="0"/>
              </a:spcBef>
              <a:spcAft>
                <a:spcPts val="0"/>
              </a:spcAft>
              <a:buNone/>
              <a:defRPr/>
            </a:pPr>
            <a:endParaRPr lang="en-US" sz="2800" dirty="0">
              <a:ea typeface="ＭＳ Ｐゴシック" pitchFamily="1" charset="-128"/>
            </a:endParaRPr>
          </a:p>
        </p:txBody>
      </p:sp>
    </p:spTree>
    <p:extLst>
      <p:ext uri="{BB962C8B-B14F-4D97-AF65-F5344CB8AC3E}">
        <p14:creationId xmlns:p14="http://schemas.microsoft.com/office/powerpoint/2010/main" val="513027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212850"/>
            <a:ext cx="9375775" cy="5162550"/>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1800"/>
              </a:spcAft>
              <a:buNone/>
              <a:defRPr/>
            </a:pPr>
            <a:r>
              <a:rPr lang="en-US" sz="3600" b="1" dirty="0">
                <a:ea typeface="ＭＳ Ｐゴシック" pitchFamily="1" charset="-128"/>
              </a:rPr>
              <a:t>#3 Entry</a:t>
            </a:r>
          </a:p>
          <a:p>
            <a:pPr defTabSz="914400">
              <a:spcBef>
                <a:spcPts val="0"/>
              </a:spcBef>
              <a:spcAft>
                <a:spcPts val="1200"/>
              </a:spcAft>
              <a:defRPr/>
            </a:pPr>
            <a:r>
              <a:rPr lang="en-US" sz="2800" dirty="0">
                <a:ea typeface="ＭＳ Ｐゴシック" pitchFamily="1" charset="-128"/>
              </a:rPr>
              <a:t>Need to be invited</a:t>
            </a:r>
          </a:p>
          <a:p>
            <a:pPr defTabSz="914400">
              <a:spcBef>
                <a:spcPts val="0"/>
              </a:spcBef>
              <a:spcAft>
                <a:spcPts val="1200"/>
              </a:spcAft>
              <a:defRPr/>
            </a:pPr>
            <a:r>
              <a:rPr lang="en-US" sz="2800" dirty="0">
                <a:ea typeface="ＭＳ Ｐゴシック" pitchFamily="1" charset="-128"/>
              </a:rPr>
              <a:t>Learn the authority of those with whom you negotiate</a:t>
            </a:r>
          </a:p>
          <a:p>
            <a:pPr defTabSz="914400">
              <a:spcBef>
                <a:spcPts val="0"/>
              </a:spcBef>
              <a:spcAft>
                <a:spcPts val="1200"/>
              </a:spcAft>
              <a:defRPr/>
            </a:pPr>
            <a:r>
              <a:rPr lang="en-US" sz="2800" dirty="0">
                <a:ea typeface="ＭＳ Ｐゴシック" pitchFamily="1" charset="-128"/>
              </a:rPr>
              <a:t>Start on a positive note</a:t>
            </a:r>
          </a:p>
          <a:p>
            <a:pPr defTabSz="914400">
              <a:spcBef>
                <a:spcPts val="0"/>
              </a:spcBef>
              <a:spcAft>
                <a:spcPts val="1200"/>
              </a:spcAft>
              <a:defRPr/>
            </a:pPr>
            <a:r>
              <a:rPr lang="en-US" sz="2800" dirty="0">
                <a:ea typeface="ＭＳ Ｐゴシック" pitchFamily="1" charset="-128"/>
              </a:rPr>
              <a:t>Establish or set control over procedure</a:t>
            </a:r>
          </a:p>
          <a:p>
            <a:pPr defTabSz="914400">
              <a:spcBef>
                <a:spcPts val="0"/>
              </a:spcBef>
              <a:spcAft>
                <a:spcPts val="600"/>
              </a:spcAft>
              <a:defRPr/>
            </a:pPr>
            <a:r>
              <a:rPr lang="en-US" sz="2800" dirty="0">
                <a:ea typeface="ＭＳ Ｐゴシック" pitchFamily="1" charset="-128"/>
              </a:rPr>
              <a:t>Agree on ground rules, such as:</a:t>
            </a:r>
          </a:p>
          <a:p>
            <a:pPr lvl="1" defTabSz="914400">
              <a:spcBef>
                <a:spcPts val="0"/>
              </a:spcBef>
              <a:spcAft>
                <a:spcPts val="600"/>
              </a:spcAft>
              <a:defRPr/>
            </a:pPr>
            <a:r>
              <a:rPr lang="en-US" sz="2400" dirty="0">
                <a:ea typeface="ＭＳ Ｐゴシック" pitchFamily="1" charset="-128"/>
              </a:rPr>
              <a:t>Not to leave room without decision</a:t>
            </a:r>
          </a:p>
          <a:p>
            <a:pPr lvl="1" defTabSz="914400">
              <a:spcBef>
                <a:spcPts val="0"/>
              </a:spcBef>
              <a:spcAft>
                <a:spcPts val="600"/>
              </a:spcAft>
              <a:defRPr/>
            </a:pPr>
            <a:r>
              <a:rPr lang="en-US" sz="2400" dirty="0">
                <a:ea typeface="ＭＳ Ｐゴシック" pitchFamily="1" charset="-128"/>
              </a:rPr>
              <a:t>All agree that we are not leaving early</a:t>
            </a:r>
          </a:p>
          <a:p>
            <a:pPr lvl="1" defTabSz="914400">
              <a:spcBef>
                <a:spcPts val="0"/>
              </a:spcBef>
              <a:spcAft>
                <a:spcPts val="600"/>
              </a:spcAft>
              <a:defRPr/>
            </a:pPr>
            <a:r>
              <a:rPr lang="en-US" sz="2400" dirty="0">
                <a:ea typeface="ＭＳ Ｐゴシック" pitchFamily="1" charset="-128"/>
              </a:rPr>
              <a:t>All agree there are to be no outside interruptions</a:t>
            </a:r>
          </a:p>
          <a:p>
            <a:pPr defTabSz="914400">
              <a:spcBef>
                <a:spcPts val="0"/>
              </a:spcBef>
              <a:spcAft>
                <a:spcPts val="0"/>
              </a:spcAft>
              <a:defRPr/>
            </a:pPr>
            <a:endParaRPr lang="en-US" sz="2800" dirty="0">
              <a:ea typeface="ＭＳ Ｐゴシック" pitchFamily="1" charset="-128"/>
            </a:endParaRPr>
          </a:p>
          <a:p>
            <a:pPr marL="0" indent="0" defTabSz="914400">
              <a:spcBef>
                <a:spcPts val="0"/>
              </a:spcBef>
              <a:spcAft>
                <a:spcPts val="0"/>
              </a:spcAft>
              <a:buNone/>
              <a:defRPr/>
            </a:pPr>
            <a:endParaRPr lang="en-US" sz="2800" dirty="0">
              <a:ea typeface="ＭＳ Ｐゴシック" pitchFamily="1" charset="-128"/>
            </a:endParaRPr>
          </a:p>
        </p:txBody>
      </p:sp>
    </p:spTree>
    <p:extLst>
      <p:ext uri="{BB962C8B-B14F-4D97-AF65-F5344CB8AC3E}">
        <p14:creationId xmlns:p14="http://schemas.microsoft.com/office/powerpoint/2010/main" val="1559544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847850"/>
            <a:ext cx="9375775" cy="3532188"/>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1800"/>
              </a:spcAft>
              <a:buNone/>
              <a:defRPr/>
            </a:pPr>
            <a:r>
              <a:rPr lang="en-US" sz="3600" b="1" dirty="0">
                <a:ea typeface="ＭＳ Ｐゴシック" pitchFamily="1" charset="-128"/>
              </a:rPr>
              <a:t>#4 Connecting with People</a:t>
            </a:r>
          </a:p>
          <a:p>
            <a:pPr defTabSz="914400">
              <a:spcBef>
                <a:spcPts val="0"/>
              </a:spcBef>
              <a:spcAft>
                <a:spcPts val="1200"/>
              </a:spcAft>
              <a:defRPr/>
            </a:pPr>
            <a:r>
              <a:rPr lang="en-US" dirty="0">
                <a:ea typeface="ＭＳ Ｐゴシック" pitchFamily="1" charset="-128"/>
              </a:rPr>
              <a:t>LISTENING!!!</a:t>
            </a:r>
          </a:p>
          <a:p>
            <a:pPr defTabSz="914400">
              <a:spcBef>
                <a:spcPts val="0"/>
              </a:spcBef>
              <a:spcAft>
                <a:spcPts val="1200"/>
              </a:spcAft>
              <a:defRPr/>
            </a:pPr>
            <a:r>
              <a:rPr lang="en-US" dirty="0">
                <a:ea typeface="ＭＳ Ｐゴシック" pitchFamily="1" charset="-128"/>
              </a:rPr>
              <a:t>Be courteous</a:t>
            </a:r>
          </a:p>
          <a:p>
            <a:pPr defTabSz="914400">
              <a:spcBef>
                <a:spcPts val="0"/>
              </a:spcBef>
              <a:spcAft>
                <a:spcPts val="1200"/>
              </a:spcAft>
              <a:defRPr/>
            </a:pPr>
            <a:r>
              <a:rPr lang="en-US" dirty="0">
                <a:ea typeface="ＭＳ Ｐゴシック" pitchFamily="1" charset="-128"/>
              </a:rPr>
              <a:t>Investing in people intentionally</a:t>
            </a:r>
          </a:p>
          <a:p>
            <a:pPr marL="0" indent="0" defTabSz="914400">
              <a:spcBef>
                <a:spcPts val="0"/>
              </a:spcBef>
              <a:spcAft>
                <a:spcPts val="0"/>
              </a:spcAft>
              <a:buNone/>
              <a:defRPr/>
            </a:pPr>
            <a:endParaRPr lang="en-US" sz="2800" dirty="0">
              <a:ea typeface="ＭＳ Ｐゴシック" pitchFamily="1" charset="-128"/>
            </a:endParaRPr>
          </a:p>
        </p:txBody>
      </p:sp>
    </p:spTree>
    <p:extLst>
      <p:ext uri="{BB962C8B-B14F-4D97-AF65-F5344CB8AC3E}">
        <p14:creationId xmlns:p14="http://schemas.microsoft.com/office/powerpoint/2010/main" val="4204036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a:xfrm>
            <a:off x="1541464" y="1343025"/>
            <a:ext cx="6389687" cy="731838"/>
          </a:xfrm>
        </p:spPr>
        <p:txBody>
          <a:bodyPr/>
          <a:lstStyle/>
          <a:p>
            <a:pPr algn="l"/>
            <a:r>
              <a:rPr lang="en-US" sz="3600" b="1">
                <a:latin typeface="Calibri" charset="0"/>
                <a:ea typeface="ＭＳ Ｐゴシック" charset="0"/>
                <a:cs typeface="ＭＳ Ｐゴシック" charset="0"/>
              </a:rPr>
              <a:t>Invest in People Intentionally</a:t>
            </a:r>
          </a:p>
        </p:txBody>
      </p:sp>
      <p:sp>
        <p:nvSpPr>
          <p:cNvPr id="4" name="Rectangle 3"/>
          <p:cNvSpPr txBox="1">
            <a:spLocks/>
          </p:cNvSpPr>
          <p:nvPr/>
        </p:nvSpPr>
        <p:spPr bwMode="auto">
          <a:xfrm>
            <a:off x="1541463" y="1981201"/>
            <a:ext cx="9201150" cy="142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2800">
                <a:latin typeface="Calibri" charset="0"/>
              </a:rPr>
              <a:t>As you go into any relationship, think about how you can invest in the other person so that it becomes a win-win situation.  Here is how relationships most often play out:</a:t>
            </a:r>
            <a:endParaRPr lang="en-US">
              <a:latin typeface="Calibri" charset="0"/>
            </a:endParaRPr>
          </a:p>
          <a:p>
            <a:endParaRPr lang="en-US" sz="2800">
              <a:latin typeface="Calibri" charset="0"/>
            </a:endParaRPr>
          </a:p>
        </p:txBody>
      </p:sp>
      <p:sp>
        <p:nvSpPr>
          <p:cNvPr id="5" name="Rectangle 3"/>
          <p:cNvSpPr txBox="1">
            <a:spLocks/>
          </p:cNvSpPr>
          <p:nvPr/>
        </p:nvSpPr>
        <p:spPr bwMode="auto">
          <a:xfrm>
            <a:off x="3694113" y="3457576"/>
            <a:ext cx="2640012"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I win, you lose</a:t>
            </a:r>
          </a:p>
        </p:txBody>
      </p:sp>
      <p:sp>
        <p:nvSpPr>
          <p:cNvPr id="7" name="Rectangle 3"/>
          <p:cNvSpPr txBox="1">
            <a:spLocks/>
          </p:cNvSpPr>
          <p:nvPr/>
        </p:nvSpPr>
        <p:spPr bwMode="auto">
          <a:xfrm>
            <a:off x="5851526" y="3454401"/>
            <a:ext cx="2646363"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 I win only once.</a:t>
            </a:r>
          </a:p>
        </p:txBody>
      </p:sp>
      <p:sp>
        <p:nvSpPr>
          <p:cNvPr id="8" name="Rectangle 3"/>
          <p:cNvSpPr txBox="1">
            <a:spLocks/>
          </p:cNvSpPr>
          <p:nvPr/>
        </p:nvSpPr>
        <p:spPr bwMode="auto">
          <a:xfrm>
            <a:off x="3424238" y="3997326"/>
            <a:ext cx="2640012"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You win, I lose</a:t>
            </a:r>
          </a:p>
        </p:txBody>
      </p:sp>
      <p:sp>
        <p:nvSpPr>
          <p:cNvPr id="9" name="Rectangle 3"/>
          <p:cNvSpPr txBox="1">
            <a:spLocks/>
          </p:cNvSpPr>
          <p:nvPr/>
        </p:nvSpPr>
        <p:spPr bwMode="auto">
          <a:xfrm>
            <a:off x="5595939" y="3994151"/>
            <a:ext cx="3171825"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 You win only once.</a:t>
            </a:r>
          </a:p>
        </p:txBody>
      </p:sp>
      <p:sp>
        <p:nvSpPr>
          <p:cNvPr id="10" name="Rectangle 3"/>
          <p:cNvSpPr txBox="1">
            <a:spLocks/>
          </p:cNvSpPr>
          <p:nvPr/>
        </p:nvSpPr>
        <p:spPr bwMode="auto">
          <a:xfrm>
            <a:off x="3429001" y="4549776"/>
            <a:ext cx="264001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We both win</a:t>
            </a:r>
          </a:p>
        </p:txBody>
      </p:sp>
      <p:sp>
        <p:nvSpPr>
          <p:cNvPr id="11" name="Rectangle 3"/>
          <p:cNvSpPr txBox="1">
            <a:spLocks/>
          </p:cNvSpPr>
          <p:nvPr/>
        </p:nvSpPr>
        <p:spPr bwMode="auto">
          <a:xfrm>
            <a:off x="5386388" y="4560888"/>
            <a:ext cx="3376612"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 We win many times.</a:t>
            </a:r>
          </a:p>
        </p:txBody>
      </p:sp>
      <p:sp>
        <p:nvSpPr>
          <p:cNvPr id="12" name="Rectangle 3"/>
          <p:cNvSpPr txBox="1">
            <a:spLocks/>
          </p:cNvSpPr>
          <p:nvPr/>
        </p:nvSpPr>
        <p:spPr bwMode="auto">
          <a:xfrm>
            <a:off x="3246438" y="5130801"/>
            <a:ext cx="2640012"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We both lose</a:t>
            </a:r>
          </a:p>
        </p:txBody>
      </p:sp>
      <p:sp>
        <p:nvSpPr>
          <p:cNvPr id="13" name="Rectangle 3"/>
          <p:cNvSpPr txBox="1">
            <a:spLocks/>
          </p:cNvSpPr>
          <p:nvPr/>
        </p:nvSpPr>
        <p:spPr bwMode="auto">
          <a:xfrm>
            <a:off x="5270501" y="5127626"/>
            <a:ext cx="3675063" cy="62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latin typeface="Calibri" charset="0"/>
              </a:rPr>
              <a:t>- Goodbye, partnership!</a:t>
            </a:r>
          </a:p>
        </p:txBody>
      </p:sp>
      <p:sp>
        <p:nvSpPr>
          <p:cNvPr id="52235" name="Rectangle 2"/>
          <p:cNvSpPr txBox="1">
            <a:spLocks/>
          </p:cNvSpPr>
          <p:nvPr/>
        </p:nvSpPr>
        <p:spPr bwMode="auto">
          <a:xfrm>
            <a:off x="1757363" y="466725"/>
            <a:ext cx="8686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400" b="1" dirty="0">
                <a:latin typeface="Calibri" charset="0"/>
              </a:rPr>
              <a:t>The 9 Phases of Negotiation</a:t>
            </a:r>
          </a:p>
        </p:txBody>
      </p:sp>
      <p:sp>
        <p:nvSpPr>
          <p:cNvPr id="22" name="Rectangle 3"/>
          <p:cNvSpPr txBox="1">
            <a:spLocks/>
          </p:cNvSpPr>
          <p:nvPr/>
        </p:nvSpPr>
        <p:spPr bwMode="auto">
          <a:xfrm>
            <a:off x="1439863" y="5802314"/>
            <a:ext cx="54356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1800">
                <a:latin typeface="Calibri" charset="0"/>
              </a:rPr>
              <a:t>From </a:t>
            </a:r>
            <a:r>
              <a:rPr lang="en-US" sz="1800" i="1">
                <a:latin typeface="Calibri" charset="0"/>
              </a:rPr>
              <a:t>How Successful People Think </a:t>
            </a:r>
            <a:r>
              <a:rPr lang="en-US" sz="1800">
                <a:latin typeface="Calibri" charset="0"/>
              </a:rPr>
              <a:t>by John C. Maxwell</a:t>
            </a:r>
          </a:p>
          <a:p>
            <a:endParaRPr lang="en-US" sz="2800">
              <a:latin typeface="Calibri" charset="0"/>
            </a:endParaRPr>
          </a:p>
        </p:txBody>
      </p:sp>
    </p:spTree>
    <p:extLst>
      <p:ext uri="{BB962C8B-B14F-4D97-AF65-F5344CB8AC3E}">
        <p14:creationId xmlns:p14="http://schemas.microsoft.com/office/powerpoint/2010/main" val="424456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1+#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5"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466850"/>
            <a:ext cx="9375775" cy="4502150"/>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1800"/>
              </a:spcAft>
              <a:defRPr/>
            </a:pPr>
            <a:r>
              <a:rPr lang="en-US" sz="3600" b="1" dirty="0">
                <a:latin typeface="Calibri" charset="0"/>
              </a:rPr>
              <a:t>#5 Exploration or Probing</a:t>
            </a:r>
          </a:p>
          <a:p>
            <a:pPr marL="347472" indent="-347472">
              <a:spcAft>
                <a:spcPts val="1200"/>
              </a:spcAft>
              <a:buFont typeface="Arial" charset="0"/>
              <a:buChar char="•"/>
              <a:defRPr/>
            </a:pPr>
            <a:r>
              <a:rPr lang="en-US" sz="2800" dirty="0">
                <a:latin typeface="Calibri" charset="0"/>
              </a:rPr>
              <a:t>Educate yourself, then them</a:t>
            </a:r>
          </a:p>
          <a:p>
            <a:pPr marL="347472" indent="-347472">
              <a:spcAft>
                <a:spcPts val="1200"/>
              </a:spcAft>
              <a:buFont typeface="Arial" charset="0"/>
              <a:buChar char="•"/>
              <a:defRPr/>
            </a:pPr>
            <a:r>
              <a:rPr lang="en-US" sz="2800" dirty="0">
                <a:latin typeface="Calibri" charset="0"/>
              </a:rPr>
              <a:t>Fully explore and question, so as to gain understanding on all the issues, positions, and interests</a:t>
            </a:r>
          </a:p>
          <a:p>
            <a:pPr marL="347472" indent="-347472">
              <a:spcAft>
                <a:spcPts val="1200"/>
              </a:spcAft>
              <a:buFont typeface="Arial" charset="0"/>
              <a:buChar char="•"/>
              <a:defRPr/>
            </a:pPr>
            <a:r>
              <a:rPr lang="en-US" sz="2800" dirty="0">
                <a:latin typeface="Calibri" charset="0"/>
              </a:rPr>
              <a:t>The Five W’s and One H</a:t>
            </a:r>
          </a:p>
          <a:p>
            <a:pPr marL="347472" indent="-347472">
              <a:spcAft>
                <a:spcPts val="1200"/>
              </a:spcAft>
              <a:buFont typeface="Arial" charset="0"/>
              <a:buChar char="•"/>
              <a:defRPr/>
            </a:pPr>
            <a:r>
              <a:rPr lang="en-US" sz="2800" dirty="0">
                <a:latin typeface="Calibri" charset="0"/>
              </a:rPr>
              <a:t>Get them into the habit of saying “yes”</a:t>
            </a:r>
          </a:p>
          <a:p>
            <a:pPr marL="347472" indent="-347472">
              <a:spcAft>
                <a:spcPts val="1200"/>
              </a:spcAft>
              <a:buFont typeface="Arial" charset="0"/>
              <a:buChar char="•"/>
              <a:defRPr/>
            </a:pPr>
            <a:r>
              <a:rPr lang="en-US" sz="2800" dirty="0">
                <a:latin typeface="Calibri" charset="0"/>
              </a:rPr>
              <a:t>Keep the discussion on track, on the issues</a:t>
            </a:r>
          </a:p>
        </p:txBody>
      </p:sp>
    </p:spTree>
    <p:extLst>
      <p:ext uri="{BB962C8B-B14F-4D97-AF65-F5344CB8AC3E}">
        <p14:creationId xmlns:p14="http://schemas.microsoft.com/office/powerpoint/2010/main" val="2881869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a:xfrm>
            <a:off x="1724025" y="469900"/>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847850"/>
            <a:ext cx="9375775" cy="3532188"/>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1800"/>
              </a:spcAft>
              <a:buNone/>
              <a:defRPr/>
            </a:pPr>
            <a:r>
              <a:rPr lang="en-US" sz="3600" b="1" dirty="0">
                <a:ea typeface="ＭＳ Ｐゴシック" pitchFamily="1" charset="-128"/>
              </a:rPr>
              <a:t>#6 Inventing</a:t>
            </a:r>
          </a:p>
          <a:p>
            <a:pPr defTabSz="914400">
              <a:spcBef>
                <a:spcPts val="0"/>
              </a:spcBef>
              <a:spcAft>
                <a:spcPts val="1200"/>
              </a:spcAft>
              <a:defRPr/>
            </a:pPr>
            <a:r>
              <a:rPr lang="en-US" sz="2800" dirty="0">
                <a:ea typeface="ＭＳ Ｐゴシック" pitchFamily="1" charset="-128"/>
              </a:rPr>
              <a:t>Generate a range of alternative solutions</a:t>
            </a:r>
          </a:p>
          <a:p>
            <a:pPr defTabSz="914400">
              <a:spcBef>
                <a:spcPts val="0"/>
              </a:spcBef>
              <a:spcAft>
                <a:spcPts val="1200"/>
              </a:spcAft>
              <a:defRPr/>
            </a:pPr>
            <a:r>
              <a:rPr lang="en-US" sz="2800" dirty="0">
                <a:ea typeface="ＭＳ Ｐゴシック" pitchFamily="1" charset="-128"/>
              </a:rPr>
              <a:t>Draft and proffer possible agreements that are favorable to both sides</a:t>
            </a:r>
          </a:p>
        </p:txBody>
      </p:sp>
    </p:spTree>
    <p:extLst>
      <p:ext uri="{BB962C8B-B14F-4D97-AF65-F5344CB8AC3E}">
        <p14:creationId xmlns:p14="http://schemas.microsoft.com/office/powerpoint/2010/main" val="198649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a:xfrm>
            <a:off x="1757363" y="466725"/>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689100"/>
            <a:ext cx="9375775" cy="3695700"/>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1800"/>
              </a:spcAft>
              <a:defRPr/>
            </a:pPr>
            <a:r>
              <a:rPr lang="en-US" sz="3600" b="1" dirty="0">
                <a:latin typeface="Calibri" charset="0"/>
              </a:rPr>
              <a:t>#7 Bargaining</a:t>
            </a:r>
          </a:p>
          <a:p>
            <a:pPr marL="347472" indent="-347472">
              <a:spcAft>
                <a:spcPts val="1200"/>
              </a:spcAft>
              <a:buFont typeface="Arial" charset="0"/>
              <a:buChar char="•"/>
              <a:defRPr/>
            </a:pPr>
            <a:r>
              <a:rPr lang="en-US" sz="2800" dirty="0">
                <a:latin typeface="Calibri" charset="0"/>
              </a:rPr>
              <a:t>Bargain for mutual enhancement rather than one-sided   victory</a:t>
            </a:r>
          </a:p>
          <a:p>
            <a:pPr marL="347472" indent="-347472">
              <a:spcAft>
                <a:spcPts val="1200"/>
              </a:spcAft>
              <a:buFont typeface="Arial" charset="0"/>
              <a:buChar char="•"/>
              <a:defRPr/>
            </a:pPr>
            <a:r>
              <a:rPr lang="en-US" sz="2800" dirty="0">
                <a:latin typeface="Calibri" charset="0"/>
              </a:rPr>
              <a:t>How:</a:t>
            </a:r>
          </a:p>
          <a:p>
            <a:pPr lvl="1">
              <a:spcAft>
                <a:spcPts val="600"/>
              </a:spcAft>
              <a:buFont typeface="Arial" charset="0"/>
              <a:buChar char="–"/>
              <a:defRPr/>
            </a:pPr>
            <a:r>
              <a:rPr lang="en-US" sz="2400" dirty="0">
                <a:latin typeface="Calibri" charset="0"/>
              </a:rPr>
              <a:t>Use reason</a:t>
            </a:r>
          </a:p>
          <a:p>
            <a:pPr lvl="1">
              <a:spcAft>
                <a:spcPts val="1200"/>
              </a:spcAft>
              <a:buFont typeface="Arial" charset="0"/>
              <a:buChar char="–"/>
              <a:defRPr/>
            </a:pPr>
            <a:r>
              <a:rPr lang="en-US" sz="2400" dirty="0">
                <a:latin typeface="Calibri" charset="0"/>
              </a:rPr>
              <a:t>Make it easier for them to decide what you’d like them to decide</a:t>
            </a:r>
          </a:p>
        </p:txBody>
      </p:sp>
    </p:spTree>
    <p:extLst>
      <p:ext uri="{BB962C8B-B14F-4D97-AF65-F5344CB8AC3E}">
        <p14:creationId xmlns:p14="http://schemas.microsoft.com/office/powerpoint/2010/main" val="4285337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1524000" y="396875"/>
            <a:ext cx="9144000" cy="1143000"/>
          </a:xfrm>
        </p:spPr>
        <p:txBody>
          <a:bodyPr/>
          <a:lstStyle/>
          <a:p>
            <a:pPr eaLnBrk="1" hangingPunct="1"/>
            <a:r>
              <a:rPr lang="en-US" b="1">
                <a:latin typeface="Calibri" charset="0"/>
                <a:ea typeface="ＭＳ Ｐゴシック" charset="0"/>
                <a:cs typeface="ＭＳ Ｐゴシック" charset="0"/>
              </a:rPr>
              <a:t>What we will cover:</a:t>
            </a:r>
          </a:p>
        </p:txBody>
      </p:sp>
      <p:sp>
        <p:nvSpPr>
          <p:cNvPr id="194563" name="Content Placeholder 2"/>
          <p:cNvSpPr>
            <a:spLocks noGrp="1"/>
          </p:cNvSpPr>
          <p:nvPr>
            <p:ph idx="4294967295"/>
          </p:nvPr>
        </p:nvSpPr>
        <p:spPr/>
        <p:txBody>
          <a:bodyPr/>
          <a:lstStyle/>
          <a:p>
            <a:pPr eaLnBrk="1" hangingPunct="1"/>
            <a:r>
              <a:rPr lang="en-US" dirty="0">
                <a:latin typeface="Calibri" charset="0"/>
                <a:ea typeface="ＭＳ Ｐゴシック" charset="0"/>
                <a:cs typeface="ＭＳ Ｐゴシック" charset="0"/>
              </a:rPr>
              <a:t>Defining the Negotiation Process</a:t>
            </a:r>
          </a:p>
          <a:p>
            <a:pPr eaLnBrk="1" hangingPunct="1"/>
            <a:r>
              <a:rPr lang="en-US" dirty="0">
                <a:latin typeface="Calibri" charset="0"/>
                <a:ea typeface="ＭＳ Ｐゴシック" charset="0"/>
                <a:cs typeface="ＭＳ Ｐゴシック" charset="0"/>
              </a:rPr>
              <a:t>Critical Variables</a:t>
            </a:r>
          </a:p>
          <a:p>
            <a:pPr eaLnBrk="1" hangingPunct="1"/>
            <a:r>
              <a:rPr lang="en-US" dirty="0">
                <a:latin typeface="Calibri" charset="0"/>
                <a:ea typeface="ＭＳ Ｐゴシック" charset="0"/>
                <a:cs typeface="ＭＳ Ｐゴシック" charset="0"/>
              </a:rPr>
              <a:t>Preparation “</a:t>
            </a:r>
            <a:r>
              <a:rPr lang="en-US" altLang="ja-JP" dirty="0">
                <a:latin typeface="Calibri" charset="0"/>
                <a:ea typeface="ＭＳ Ｐゴシック" charset="0"/>
                <a:cs typeface="ＭＳ Ｐゴシック" charset="0"/>
              </a:rPr>
              <a:t>Secrets</a:t>
            </a:r>
            <a:r>
              <a:rPr lang="en-US" dirty="0">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Time as a “Game Changer”</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Negotiating Strategies and Counter-Strategies</a:t>
            </a:r>
          </a:p>
          <a:p>
            <a:pPr eaLnBrk="1" hangingPunct="1"/>
            <a:r>
              <a:rPr lang="en-US" dirty="0" smtClean="0">
                <a:latin typeface="Calibri" charset="0"/>
                <a:ea typeface="ＭＳ Ｐゴシック" charset="0"/>
                <a:cs typeface="ＭＳ Ｐゴシック" charset="0"/>
              </a:rPr>
              <a:t>Class </a:t>
            </a:r>
            <a:r>
              <a:rPr lang="en-US" dirty="0">
                <a:latin typeface="Calibri" charset="0"/>
                <a:ea typeface="ＭＳ Ｐゴシック" charset="0"/>
                <a:cs typeface="ＭＳ Ｐゴシック" charset="0"/>
              </a:rPr>
              <a:t>Case Study Negotiations</a:t>
            </a:r>
          </a:p>
        </p:txBody>
      </p:sp>
    </p:spTree>
    <p:extLst>
      <p:ext uri="{BB962C8B-B14F-4D97-AF65-F5344CB8AC3E}">
        <p14:creationId xmlns:p14="http://schemas.microsoft.com/office/powerpoint/2010/main" val="319725496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 fill="hold"/>
                                        <p:tgtEl>
                                          <p:spTgt spid="194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 fill="hold"/>
                                        <p:tgtEl>
                                          <p:spTgt spid="194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 fill="hold"/>
                                        <p:tgtEl>
                                          <p:spTgt spid="194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 fill="hold"/>
                                        <p:tgtEl>
                                          <p:spTgt spid="1945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4563">
                                            <p:txEl>
                                              <p:pRg st="4" end="4"/>
                                            </p:txEl>
                                          </p:spTgt>
                                        </p:tgtEl>
                                        <p:attrNameLst>
                                          <p:attrName>style.visibility</p:attrName>
                                        </p:attrNameLst>
                                      </p:cBhvr>
                                      <p:to>
                                        <p:strVal val="visible"/>
                                      </p:to>
                                    </p:set>
                                    <p:anim calcmode="lin" valueType="num">
                                      <p:cBhvr additive="base">
                                        <p:cTn id="31" dur="500" fill="hold"/>
                                        <p:tgtEl>
                                          <p:spTgt spid="1945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94563">
                                            <p:txEl>
                                              <p:pRg st="5" end="5"/>
                                            </p:txEl>
                                          </p:spTgt>
                                        </p:tgtEl>
                                        <p:attrNameLst>
                                          <p:attrName>style.visibility</p:attrName>
                                        </p:attrNameLst>
                                      </p:cBhvr>
                                      <p:to>
                                        <p:strVal val="visible"/>
                                      </p:to>
                                    </p:set>
                                    <p:anim calcmode="lin" valueType="num">
                                      <p:cBhvr additive="base">
                                        <p:cTn id="37" dur="500" fill="hold"/>
                                        <p:tgtEl>
                                          <p:spTgt spid="19456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4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idx="4294967295"/>
          </p:nvPr>
        </p:nvSpPr>
        <p:spPr>
          <a:xfrm>
            <a:off x="1757363" y="469900"/>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689100"/>
            <a:ext cx="9375775" cy="4584700"/>
          </a:xfrm>
          <a:prstGeom prst="rect">
            <a:avLst/>
          </a:prstGeom>
          <a:noFill/>
          <a:ln>
            <a:noFill/>
          </a:ln>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Aft>
                <a:spcPts val="1800"/>
              </a:spcAft>
              <a:defRPr/>
            </a:pPr>
            <a:r>
              <a:rPr lang="en-US" sz="3600" b="1" dirty="0">
                <a:latin typeface="Calibri" charset="0"/>
              </a:rPr>
              <a:t>#8 Closure</a:t>
            </a:r>
          </a:p>
          <a:p>
            <a:pPr marL="347472" indent="-347472">
              <a:spcAft>
                <a:spcPts val="1200"/>
              </a:spcAft>
              <a:buFont typeface="Arial" charset="0"/>
              <a:buChar char="•"/>
              <a:defRPr/>
            </a:pPr>
            <a:r>
              <a:rPr lang="en-US" sz="2800" dirty="0">
                <a:latin typeface="Calibri" charset="0"/>
              </a:rPr>
              <a:t>Don’t be pressured/don’t pressure</a:t>
            </a:r>
          </a:p>
          <a:p>
            <a:pPr marL="347472" indent="-347472">
              <a:spcAft>
                <a:spcPts val="1200"/>
              </a:spcAft>
              <a:buFont typeface="Arial" charset="0"/>
              <a:buChar char="•"/>
              <a:defRPr/>
            </a:pPr>
            <a:r>
              <a:rPr lang="en-US" sz="2800" dirty="0">
                <a:latin typeface="Calibri" charset="0"/>
              </a:rPr>
              <a:t>Summarize:  Have both parties write a summary of what their understanding of the agreement is</a:t>
            </a:r>
          </a:p>
          <a:p>
            <a:pPr marL="347472" indent="-347472">
              <a:spcAft>
                <a:spcPts val="1200"/>
              </a:spcAft>
              <a:buFont typeface="Arial" charset="0"/>
              <a:buChar char="•"/>
              <a:defRPr/>
            </a:pPr>
            <a:r>
              <a:rPr lang="en-US" sz="2800" dirty="0">
                <a:latin typeface="Calibri" charset="0"/>
              </a:rPr>
              <a:t>Consider a trial close</a:t>
            </a:r>
          </a:p>
          <a:p>
            <a:pPr marL="347472" indent="-347472">
              <a:spcAft>
                <a:spcPts val="1200"/>
              </a:spcAft>
              <a:buFont typeface="Arial" charset="0"/>
              <a:buChar char="•"/>
              <a:defRPr/>
            </a:pPr>
            <a:r>
              <a:rPr lang="en-US" sz="2800" dirty="0">
                <a:latin typeface="Calibri" charset="0"/>
              </a:rPr>
              <a:t>Make the agreement operational</a:t>
            </a:r>
          </a:p>
          <a:p>
            <a:pPr marL="347472" indent="-347472">
              <a:spcAft>
                <a:spcPts val="1200"/>
              </a:spcAft>
              <a:buFont typeface="Arial" charset="0"/>
              <a:buChar char="•"/>
              <a:defRPr/>
            </a:pPr>
            <a:r>
              <a:rPr lang="en-US" sz="2800" dirty="0">
                <a:latin typeface="Calibri" charset="0"/>
              </a:rPr>
              <a:t>End on an affirmative, ceremonious note</a:t>
            </a:r>
          </a:p>
        </p:txBody>
      </p:sp>
    </p:spTree>
    <p:extLst>
      <p:ext uri="{BB962C8B-B14F-4D97-AF65-F5344CB8AC3E}">
        <p14:creationId xmlns:p14="http://schemas.microsoft.com/office/powerpoint/2010/main" val="1946224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a:xfrm>
            <a:off x="1752600" y="469900"/>
            <a:ext cx="8686800" cy="914400"/>
          </a:xfrm>
        </p:spPr>
        <p:txBody>
          <a:bodyPr/>
          <a:lstStyle/>
          <a:p>
            <a:r>
              <a:rPr lang="en-US" b="1">
                <a:latin typeface="Calibri" charset="0"/>
                <a:ea typeface="ＭＳ Ｐゴシック" charset="0"/>
                <a:cs typeface="ＭＳ Ｐゴシック" charset="0"/>
              </a:rPr>
              <a:t>The 9 Phases of Negotiation</a:t>
            </a:r>
          </a:p>
        </p:txBody>
      </p:sp>
      <p:sp>
        <p:nvSpPr>
          <p:cNvPr id="4" name="Rectangle 3"/>
          <p:cNvSpPr txBox="1">
            <a:spLocks/>
          </p:cNvSpPr>
          <p:nvPr/>
        </p:nvSpPr>
        <p:spPr bwMode="auto">
          <a:xfrm>
            <a:off x="1408114" y="1951038"/>
            <a:ext cx="9375775" cy="2874962"/>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spcAft>
                <a:spcPts val="1800"/>
              </a:spcAft>
              <a:buNone/>
              <a:defRPr/>
            </a:pPr>
            <a:r>
              <a:rPr lang="en-US" sz="3600" b="1" dirty="0">
                <a:ea typeface="ＭＳ Ｐゴシック" pitchFamily="1" charset="-128"/>
              </a:rPr>
              <a:t>#9 Implementation</a:t>
            </a:r>
          </a:p>
          <a:p>
            <a:pPr defTabSz="914400">
              <a:spcBef>
                <a:spcPts val="0"/>
              </a:spcBef>
              <a:spcAft>
                <a:spcPts val="1200"/>
              </a:spcAft>
              <a:defRPr/>
            </a:pPr>
            <a:r>
              <a:rPr lang="en-US" sz="2800" dirty="0">
                <a:ea typeface="ＭＳ Ｐゴシック" pitchFamily="1" charset="-128"/>
              </a:rPr>
              <a:t>Action Plan</a:t>
            </a:r>
          </a:p>
          <a:p>
            <a:pPr defTabSz="914400">
              <a:spcBef>
                <a:spcPts val="0"/>
              </a:spcBef>
              <a:spcAft>
                <a:spcPts val="1200"/>
              </a:spcAft>
              <a:defRPr/>
            </a:pPr>
            <a:r>
              <a:rPr lang="en-US" sz="2800" dirty="0">
                <a:ea typeface="ＭＳ Ｐゴシック" pitchFamily="1" charset="-128"/>
              </a:rPr>
              <a:t>Support the agreement with the people you represent</a:t>
            </a:r>
          </a:p>
          <a:p>
            <a:pPr defTabSz="914400">
              <a:spcBef>
                <a:spcPts val="0"/>
              </a:spcBef>
              <a:spcAft>
                <a:spcPts val="1200"/>
              </a:spcAft>
              <a:defRPr/>
            </a:pPr>
            <a:r>
              <a:rPr lang="en-US" sz="2800" dirty="0">
                <a:ea typeface="ＭＳ Ｐゴシック" pitchFamily="1" charset="-128"/>
              </a:rPr>
              <a:t>Plan for the next negotiation</a:t>
            </a:r>
          </a:p>
        </p:txBody>
      </p:sp>
    </p:spTree>
    <p:extLst>
      <p:ext uri="{BB962C8B-B14F-4D97-AF65-F5344CB8AC3E}">
        <p14:creationId xmlns:p14="http://schemas.microsoft.com/office/powerpoint/2010/main" val="355897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a:xfrm>
            <a:off x="1724025" y="782638"/>
            <a:ext cx="8743950" cy="1143000"/>
          </a:xfrm>
        </p:spPr>
        <p:txBody>
          <a:bodyPr>
            <a:normAutofit fontScale="90000"/>
          </a:bodyPr>
          <a:lstStyle/>
          <a:p>
            <a:r>
              <a:rPr lang="en-US" b="1">
                <a:latin typeface="Calibri" charset="0"/>
                <a:ea typeface="ＭＳ Ｐゴシック" charset="0"/>
                <a:cs typeface="ＭＳ Ｐゴシック" charset="0"/>
              </a:rPr>
              <a:t>Preparation A:  Know Yourself and the Other Party</a:t>
            </a:r>
          </a:p>
        </p:txBody>
      </p:sp>
      <p:sp>
        <p:nvSpPr>
          <p:cNvPr id="65539" name="Rectangle 3"/>
          <p:cNvSpPr>
            <a:spLocks noGrp="1"/>
          </p:cNvSpPr>
          <p:nvPr>
            <p:ph type="body" idx="4294967295"/>
          </p:nvPr>
        </p:nvSpPr>
        <p:spPr>
          <a:xfrm>
            <a:off x="1419225" y="2235200"/>
            <a:ext cx="9353550" cy="3441700"/>
          </a:xfrm>
        </p:spPr>
        <p:txBody>
          <a:bodyPr/>
          <a:lstStyle/>
          <a:p>
            <a:pPr marL="0" indent="0">
              <a:spcBef>
                <a:spcPct val="0"/>
              </a:spcBef>
              <a:spcAft>
                <a:spcPts val="1800"/>
              </a:spcAft>
              <a:buNone/>
            </a:pPr>
            <a:r>
              <a:rPr lang="en-US" sz="3600">
                <a:latin typeface="Calibri" charset="0"/>
                <a:ea typeface="ＭＳ Ｐゴシック" charset="0"/>
                <a:cs typeface="ＭＳ Ｐゴシック" charset="0"/>
              </a:rPr>
              <a:t>Three primary areas to </a:t>
            </a:r>
            <a:r>
              <a:rPr lang="en-US" sz="3600" u="sng">
                <a:latin typeface="Calibri" charset="0"/>
                <a:ea typeface="ＭＳ Ｐゴシック" charset="0"/>
                <a:cs typeface="ＭＳ Ｐゴシック" charset="0"/>
              </a:rPr>
              <a:t>prepare</a:t>
            </a:r>
            <a:r>
              <a:rPr lang="en-US" sz="3600">
                <a:latin typeface="Calibri" charset="0"/>
                <a:ea typeface="ＭＳ Ｐゴシック" charset="0"/>
                <a:cs typeface="ＭＳ Ｐゴシック" charset="0"/>
              </a:rPr>
              <a:t> to be an effective negotiator:</a:t>
            </a:r>
            <a:endParaRPr lang="en-US" sz="2000">
              <a:latin typeface="Calibri" charset="0"/>
              <a:ea typeface="ＭＳ Ｐゴシック" charset="0"/>
              <a:cs typeface="ＭＳ Ｐゴシック" charset="0"/>
            </a:endParaRPr>
          </a:p>
          <a:p>
            <a:pPr marL="990600" lvl="1" indent="-533400">
              <a:spcBef>
                <a:spcPct val="0"/>
              </a:spcBef>
              <a:spcAft>
                <a:spcPts val="1800"/>
              </a:spcAft>
              <a:buFontTx/>
              <a:buAutoNum type="arabicPeriod"/>
            </a:pPr>
            <a:r>
              <a:rPr lang="en-US" sz="3200" b="1">
                <a:latin typeface="Calibri" charset="0"/>
                <a:ea typeface="ＭＳ Ｐゴシック" charset="0"/>
              </a:rPr>
              <a:t>Knowledge</a:t>
            </a:r>
          </a:p>
          <a:p>
            <a:pPr marL="990600" lvl="1" indent="-533400">
              <a:spcBef>
                <a:spcPct val="0"/>
              </a:spcBef>
              <a:spcAft>
                <a:spcPts val="1800"/>
              </a:spcAft>
              <a:buFontTx/>
              <a:buAutoNum type="arabicPeriod"/>
            </a:pPr>
            <a:r>
              <a:rPr lang="en-US" sz="3200" b="1">
                <a:latin typeface="Calibri" charset="0"/>
                <a:ea typeface="ＭＳ Ｐゴシック" charset="0"/>
              </a:rPr>
              <a:t>Communication Skills</a:t>
            </a:r>
          </a:p>
          <a:p>
            <a:pPr marL="990600" lvl="1" indent="-533400">
              <a:spcBef>
                <a:spcPct val="0"/>
              </a:spcBef>
              <a:spcAft>
                <a:spcPts val="1800"/>
              </a:spcAft>
              <a:buFontTx/>
              <a:buAutoNum type="arabicPeriod"/>
            </a:pPr>
            <a:r>
              <a:rPr lang="en-US" sz="3200" b="1">
                <a:latin typeface="Calibri" charset="0"/>
                <a:ea typeface="ＭＳ Ｐゴシック" charset="0"/>
              </a:rPr>
              <a:t>Attitude</a:t>
            </a:r>
          </a:p>
        </p:txBody>
      </p:sp>
    </p:spTree>
    <p:extLst>
      <p:ext uri="{BB962C8B-B14F-4D97-AF65-F5344CB8AC3E}">
        <p14:creationId xmlns:p14="http://schemas.microsoft.com/office/powerpoint/2010/main" val="1661588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a:xfrm>
            <a:off x="1724025" y="469900"/>
            <a:ext cx="8743950" cy="736600"/>
          </a:xfrm>
        </p:spPr>
        <p:txBody>
          <a:bodyPr/>
          <a:lstStyle/>
          <a:p>
            <a:r>
              <a:rPr lang="en-US" b="1">
                <a:latin typeface="Calibri" charset="0"/>
                <a:ea typeface="ＭＳ Ｐゴシック" charset="0"/>
                <a:cs typeface="ＭＳ Ｐゴシック" charset="0"/>
              </a:rPr>
              <a:t>Knowledge Preparation</a:t>
            </a:r>
          </a:p>
        </p:txBody>
      </p:sp>
      <p:sp>
        <p:nvSpPr>
          <p:cNvPr id="66563" name="Rectangle 3"/>
          <p:cNvSpPr>
            <a:spLocks noGrp="1"/>
          </p:cNvSpPr>
          <p:nvPr>
            <p:ph type="body" idx="4294967295"/>
          </p:nvPr>
        </p:nvSpPr>
        <p:spPr>
          <a:xfrm>
            <a:off x="1497013" y="1549400"/>
            <a:ext cx="4114800" cy="4114800"/>
          </a:xfrm>
        </p:spPr>
        <p:txBody>
          <a:bodyPr/>
          <a:lstStyle/>
          <a:p>
            <a:pPr marL="0" indent="0">
              <a:spcBef>
                <a:spcPts val="0"/>
              </a:spcBef>
              <a:spcAft>
                <a:spcPts val="1200"/>
              </a:spcAft>
              <a:buNone/>
              <a:defRPr/>
            </a:pPr>
            <a:r>
              <a:rPr lang="en-US" b="1" u="sng" dirty="0" smtClean="0">
                <a:ea typeface="ＭＳ Ｐゴシック" pitchFamily="1" charset="-128"/>
              </a:rPr>
              <a:t>What</a:t>
            </a:r>
            <a:r>
              <a:rPr lang="en-US" b="1" dirty="0" smtClean="0">
                <a:ea typeface="ＭＳ Ｐゴシック" pitchFamily="1" charset="-128"/>
              </a:rPr>
              <a:t>:</a:t>
            </a:r>
          </a:p>
          <a:p>
            <a:pPr>
              <a:defRPr/>
            </a:pPr>
            <a:r>
              <a:rPr lang="en-US" dirty="0">
                <a:ea typeface="ＭＳ Ｐゴシック" pitchFamily="1" charset="-128"/>
              </a:rPr>
              <a:t>The root to negotiating</a:t>
            </a:r>
          </a:p>
          <a:p>
            <a:pPr>
              <a:defRPr/>
            </a:pPr>
            <a:r>
              <a:rPr lang="en-US" dirty="0">
                <a:ea typeface="ＭＳ Ｐゴシック" pitchFamily="1" charset="-128"/>
              </a:rPr>
              <a:t>Requires research</a:t>
            </a:r>
          </a:p>
          <a:p>
            <a:pPr>
              <a:defRPr/>
            </a:pPr>
            <a:r>
              <a:rPr lang="en-US" dirty="0">
                <a:ea typeface="ＭＳ Ｐゴシック" pitchFamily="1" charset="-128"/>
              </a:rPr>
              <a:t>Assess property</a:t>
            </a:r>
          </a:p>
        </p:txBody>
      </p:sp>
      <p:sp>
        <p:nvSpPr>
          <p:cNvPr id="4" name="Rectangle 3"/>
          <p:cNvSpPr txBox="1">
            <a:spLocks/>
          </p:cNvSpPr>
          <p:nvPr/>
        </p:nvSpPr>
        <p:spPr bwMode="auto">
          <a:xfrm>
            <a:off x="5880100" y="1544638"/>
            <a:ext cx="4800600" cy="3979862"/>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b="1" u="sng" dirty="0">
                <a:ea typeface="ＭＳ Ｐゴシック" pitchFamily="1" charset="-128"/>
              </a:rPr>
              <a:t>Benefit</a:t>
            </a:r>
            <a:r>
              <a:rPr lang="en-US" b="1" dirty="0">
                <a:ea typeface="ＭＳ Ｐゴシック" pitchFamily="1" charset="-128"/>
              </a:rPr>
              <a:t>:</a:t>
            </a:r>
          </a:p>
          <a:p>
            <a:pPr>
              <a:defRPr/>
            </a:pPr>
            <a:r>
              <a:rPr lang="en-US" sz="2800" dirty="0">
                <a:ea typeface="ＭＳ Ｐゴシック" pitchFamily="1" charset="-128"/>
              </a:rPr>
              <a:t>Allows positional evaluations</a:t>
            </a:r>
          </a:p>
          <a:p>
            <a:pPr>
              <a:defRPr/>
            </a:pPr>
            <a:r>
              <a:rPr lang="en-US" sz="2800" dirty="0">
                <a:ea typeface="ＭＳ Ｐゴシック" pitchFamily="1" charset="-128"/>
              </a:rPr>
              <a:t>Allows you to have solutions</a:t>
            </a:r>
          </a:p>
          <a:p>
            <a:pPr>
              <a:defRPr/>
            </a:pPr>
            <a:r>
              <a:rPr lang="en-US" sz="2800" dirty="0">
                <a:ea typeface="ＭＳ Ｐゴシック" pitchFamily="1" charset="-128"/>
              </a:rPr>
              <a:t>Allows you to set goals</a:t>
            </a:r>
          </a:p>
          <a:p>
            <a:pPr>
              <a:defRPr/>
            </a:pPr>
            <a:r>
              <a:rPr lang="en-US" sz="2800" dirty="0">
                <a:ea typeface="ＭＳ Ｐゴシック" pitchFamily="1" charset="-128"/>
              </a:rPr>
              <a:t>Predict the other side</a:t>
            </a:r>
          </a:p>
          <a:p>
            <a:pPr>
              <a:defRPr/>
            </a:pPr>
            <a:r>
              <a:rPr lang="en-US" sz="2800" dirty="0">
                <a:ea typeface="ＭＳ Ｐゴシック" pitchFamily="1" charset="-128"/>
              </a:rPr>
              <a:t>Anticipate the worst</a:t>
            </a:r>
          </a:p>
          <a:p>
            <a:pPr>
              <a:defRPr/>
            </a:pPr>
            <a:r>
              <a:rPr lang="en-US" sz="2800" dirty="0">
                <a:ea typeface="ＭＳ Ｐゴシック" pitchFamily="1" charset="-128"/>
              </a:rPr>
              <a:t>Re-strategize during process</a:t>
            </a:r>
          </a:p>
        </p:txBody>
      </p:sp>
    </p:spTree>
    <p:extLst>
      <p:ext uri="{BB962C8B-B14F-4D97-AF65-F5344CB8AC3E}">
        <p14:creationId xmlns:p14="http://schemas.microsoft.com/office/powerpoint/2010/main" val="169373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a:xfrm>
            <a:off x="1524000" y="398463"/>
            <a:ext cx="9144000" cy="1143000"/>
          </a:xfrm>
        </p:spPr>
        <p:txBody>
          <a:bodyPr/>
          <a:lstStyle/>
          <a:p>
            <a:r>
              <a:rPr lang="en-US" b="1">
                <a:latin typeface="Calibri" charset="0"/>
                <a:ea typeface="ＭＳ Ｐゴシック" charset="0"/>
                <a:cs typeface="ＭＳ Ｐゴシック" charset="0"/>
              </a:rPr>
              <a:t>Knowledge Preparation</a:t>
            </a:r>
            <a:endParaRPr lang="en-US" sz="4000" b="1" u="sng">
              <a:latin typeface="Calibri" charset="0"/>
              <a:ea typeface="ＭＳ Ｐゴシック" charset="0"/>
              <a:cs typeface="ＭＳ Ｐゴシック" charset="0"/>
            </a:endParaRPr>
          </a:p>
        </p:txBody>
      </p:sp>
      <p:sp>
        <p:nvSpPr>
          <p:cNvPr id="68611" name="Rectangle 3"/>
          <p:cNvSpPr>
            <a:spLocks noGrp="1"/>
          </p:cNvSpPr>
          <p:nvPr>
            <p:ph type="body" sz="half" idx="4294967295"/>
          </p:nvPr>
        </p:nvSpPr>
        <p:spPr>
          <a:xfrm>
            <a:off x="1892300" y="2644775"/>
            <a:ext cx="8267700" cy="2230438"/>
          </a:xfrm>
        </p:spPr>
        <p:txBody>
          <a:bodyPr/>
          <a:lstStyle/>
          <a:p>
            <a:pPr>
              <a:spcBef>
                <a:spcPct val="0"/>
              </a:spcBef>
              <a:spcAft>
                <a:spcPts val="1800"/>
              </a:spcAft>
            </a:pPr>
            <a:r>
              <a:rPr lang="en-US" sz="3600">
                <a:latin typeface="Calibri" charset="0"/>
                <a:ea typeface="ＭＳ Ｐゴシック" charset="0"/>
                <a:cs typeface="ＭＳ Ｐゴシック" charset="0"/>
              </a:rPr>
              <a:t>Know the other side</a:t>
            </a:r>
          </a:p>
          <a:p>
            <a:pPr>
              <a:spcBef>
                <a:spcPct val="0"/>
              </a:spcBef>
              <a:spcAft>
                <a:spcPts val="1800"/>
              </a:spcAft>
            </a:pPr>
            <a:r>
              <a:rPr lang="en-US" sz="3600">
                <a:latin typeface="Calibri" charset="0"/>
                <a:ea typeface="ＭＳ Ｐゴシック" charset="0"/>
                <a:cs typeface="ＭＳ Ｐゴシック" charset="0"/>
              </a:rPr>
              <a:t>Appeal to ego</a:t>
            </a:r>
          </a:p>
          <a:p>
            <a:pPr>
              <a:spcBef>
                <a:spcPct val="0"/>
              </a:spcBef>
              <a:spcAft>
                <a:spcPts val="1800"/>
              </a:spcAft>
            </a:pPr>
            <a:r>
              <a:rPr lang="en-US" sz="3600">
                <a:latin typeface="Calibri" charset="0"/>
                <a:ea typeface="ＭＳ Ｐゴシック" charset="0"/>
                <a:cs typeface="ＭＳ Ｐゴシック" charset="0"/>
              </a:rPr>
              <a:t>Motivate human behavior</a:t>
            </a:r>
          </a:p>
        </p:txBody>
      </p:sp>
      <p:sp>
        <p:nvSpPr>
          <p:cNvPr id="2" name="Rectangle 1"/>
          <p:cNvSpPr>
            <a:spLocks noChangeArrowheads="1"/>
          </p:cNvSpPr>
          <p:nvPr/>
        </p:nvSpPr>
        <p:spPr bwMode="auto">
          <a:xfrm>
            <a:off x="3608389" y="1393826"/>
            <a:ext cx="4975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b="1" u="sng">
                <a:latin typeface="Calibri" charset="0"/>
              </a:rPr>
              <a:t>MOTIVATING FACTORS</a:t>
            </a:r>
            <a:endParaRPr lang="en-US" sz="4000"/>
          </a:p>
        </p:txBody>
      </p:sp>
    </p:spTree>
    <p:extLst>
      <p:ext uri="{BB962C8B-B14F-4D97-AF65-F5344CB8AC3E}">
        <p14:creationId xmlns:p14="http://schemas.microsoft.com/office/powerpoint/2010/main" val="194193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 calcmode="lin" valueType="num">
                                      <p:cBhvr additive="base">
                                        <p:cTn id="13"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8611">
                                            <p:txEl>
                                              <p:pRg st="1" end="1"/>
                                            </p:txEl>
                                          </p:spTgt>
                                        </p:tgtEl>
                                        <p:attrNameLst>
                                          <p:attrName>style.visibility</p:attrName>
                                        </p:attrNameLst>
                                      </p:cBhvr>
                                      <p:to>
                                        <p:strVal val="visible"/>
                                      </p:to>
                                    </p:set>
                                    <p:anim calcmode="lin" valueType="num">
                                      <p:cBhvr additive="base">
                                        <p:cTn id="19"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 calcmode="lin" valueType="num">
                                      <p:cBhvr additive="base">
                                        <p:cTn id="25"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a:xfrm>
            <a:off x="1524000" y="396875"/>
            <a:ext cx="9144000" cy="909638"/>
          </a:xfrm>
        </p:spPr>
        <p:txBody>
          <a:bodyPr/>
          <a:lstStyle/>
          <a:p>
            <a:r>
              <a:rPr lang="en-US" b="1">
                <a:latin typeface="Calibri" charset="0"/>
                <a:ea typeface="ＭＳ Ｐゴシック" charset="0"/>
                <a:cs typeface="ＭＳ Ｐゴシック" charset="0"/>
              </a:rPr>
              <a:t>Knowledge Preparation</a:t>
            </a:r>
            <a:endParaRPr lang="en-US" sz="3600" b="1">
              <a:latin typeface="Calibri" charset="0"/>
              <a:ea typeface="ＭＳ Ｐゴシック" charset="0"/>
              <a:cs typeface="ＭＳ Ｐゴシック" charset="0"/>
            </a:endParaRPr>
          </a:p>
        </p:txBody>
      </p:sp>
      <p:sp>
        <p:nvSpPr>
          <p:cNvPr id="60419" name="Rectangle 3"/>
          <p:cNvSpPr>
            <a:spLocks noGrp="1"/>
          </p:cNvSpPr>
          <p:nvPr>
            <p:ph type="body" idx="4294967295"/>
          </p:nvPr>
        </p:nvSpPr>
        <p:spPr>
          <a:xfrm>
            <a:off x="1927226" y="2673350"/>
            <a:ext cx="8004175" cy="3600450"/>
          </a:xfrm>
        </p:spPr>
        <p:txBody>
          <a:bodyPr/>
          <a:lstStyle/>
          <a:p>
            <a:pPr>
              <a:spcBef>
                <a:spcPts val="0"/>
              </a:spcBef>
              <a:defRPr/>
            </a:pPr>
            <a:r>
              <a:rPr lang="en-US" dirty="0" smtClean="0">
                <a:ea typeface="ＭＳ Ｐゴシック" pitchFamily="1" charset="-128"/>
              </a:rPr>
              <a:t>For Landlord:</a:t>
            </a:r>
          </a:p>
          <a:p>
            <a:pPr lvl="1">
              <a:spcBef>
                <a:spcPts val="0"/>
              </a:spcBef>
              <a:defRPr/>
            </a:pPr>
            <a:r>
              <a:rPr lang="en-US" dirty="0" smtClean="0">
                <a:ea typeface="ＭＳ Ｐゴシック" pitchFamily="1" charset="-128"/>
              </a:rPr>
              <a:t>Income Stream/Return on Equity</a:t>
            </a:r>
          </a:p>
          <a:p>
            <a:pPr lvl="1">
              <a:spcBef>
                <a:spcPts val="0"/>
              </a:spcBef>
              <a:defRPr/>
            </a:pPr>
            <a:r>
              <a:rPr lang="en-US" dirty="0" smtClean="0">
                <a:ea typeface="ＭＳ Ｐゴシック" pitchFamily="1" charset="-128"/>
              </a:rPr>
              <a:t>Appreciation</a:t>
            </a:r>
          </a:p>
          <a:p>
            <a:pPr marL="0" lvl="1" indent="0">
              <a:spcBef>
                <a:spcPts val="0"/>
              </a:spcBef>
              <a:buNone/>
              <a:defRPr/>
            </a:pPr>
            <a:endParaRPr lang="en-US" sz="1200" dirty="0">
              <a:ea typeface="ＭＳ Ｐゴシック" pitchFamily="1" charset="-128"/>
            </a:endParaRPr>
          </a:p>
          <a:p>
            <a:pPr>
              <a:spcBef>
                <a:spcPts val="0"/>
              </a:spcBef>
              <a:defRPr/>
            </a:pPr>
            <a:r>
              <a:rPr lang="en-US" dirty="0" smtClean="0">
                <a:ea typeface="ＭＳ Ｐゴシック" pitchFamily="1" charset="-128"/>
              </a:rPr>
              <a:t>For Tenant:</a:t>
            </a:r>
          </a:p>
          <a:p>
            <a:pPr lvl="1">
              <a:spcBef>
                <a:spcPts val="0"/>
              </a:spcBef>
              <a:defRPr/>
            </a:pPr>
            <a:r>
              <a:rPr lang="en-US" dirty="0" smtClean="0">
                <a:ea typeface="ＭＳ Ｐゴシック" pitchFamily="1" charset="-128"/>
              </a:rPr>
              <a:t>Space and Services</a:t>
            </a:r>
          </a:p>
          <a:p>
            <a:pPr lvl="1">
              <a:spcBef>
                <a:spcPts val="0"/>
              </a:spcBef>
              <a:defRPr/>
            </a:pPr>
            <a:r>
              <a:rPr lang="en-US" dirty="0" smtClean="0">
                <a:ea typeface="ＭＳ Ｐゴシック" pitchFamily="1" charset="-128"/>
              </a:rPr>
              <a:t>Economic Cost Limits</a:t>
            </a:r>
          </a:p>
          <a:p>
            <a:pPr lvl="1">
              <a:spcBef>
                <a:spcPts val="0"/>
              </a:spcBef>
              <a:defRPr/>
            </a:pPr>
            <a:r>
              <a:rPr lang="en-US" dirty="0" smtClean="0">
                <a:ea typeface="ＭＳ Ｐゴシック" pitchFamily="1" charset="-128"/>
              </a:rPr>
              <a:t>Quiet Enjoyment</a:t>
            </a:r>
          </a:p>
        </p:txBody>
      </p:sp>
      <p:sp>
        <p:nvSpPr>
          <p:cNvPr id="2" name="Rectangle 1"/>
          <p:cNvSpPr>
            <a:spLocks noChangeArrowheads="1"/>
          </p:cNvSpPr>
          <p:nvPr/>
        </p:nvSpPr>
        <p:spPr bwMode="auto">
          <a:xfrm>
            <a:off x="1524000" y="1954213"/>
            <a:ext cx="9144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b="1">
                <a:latin typeface="Calibri" charset="0"/>
              </a:rPr>
              <a:t>What Tangibles are at Stake?</a:t>
            </a:r>
            <a:endParaRPr lang="en-US" sz="3600"/>
          </a:p>
        </p:txBody>
      </p:sp>
      <p:sp>
        <p:nvSpPr>
          <p:cNvPr id="3" name="Rectangle 2"/>
          <p:cNvSpPr>
            <a:spLocks noChangeArrowheads="1"/>
          </p:cNvSpPr>
          <p:nvPr/>
        </p:nvSpPr>
        <p:spPr bwMode="auto">
          <a:xfrm>
            <a:off x="3367088" y="1195389"/>
            <a:ext cx="5143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000" b="1" u="sng">
                <a:latin typeface="Calibri" charset="0"/>
              </a:rPr>
              <a:t>MOTIVATING FACTORS</a:t>
            </a:r>
            <a:endParaRPr lang="en-US" sz="4000"/>
          </a:p>
        </p:txBody>
      </p:sp>
    </p:spTree>
    <p:extLst>
      <p:ext uri="{BB962C8B-B14F-4D97-AF65-F5344CB8AC3E}">
        <p14:creationId xmlns:p14="http://schemas.microsoft.com/office/powerpoint/2010/main" val="3722028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 calcmode="lin" valueType="num">
                                      <p:cBhvr additive="base">
                                        <p:cTn id="19"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0419">
                                            <p:txEl>
                                              <p:pRg st="1" end="1"/>
                                            </p:txEl>
                                          </p:spTgt>
                                        </p:tgtEl>
                                        <p:attrNameLst>
                                          <p:attrName>style.visibility</p:attrName>
                                        </p:attrNameLst>
                                      </p:cBhvr>
                                      <p:to>
                                        <p:strVal val="visible"/>
                                      </p:to>
                                    </p:set>
                                    <p:anim calcmode="lin" valueType="num">
                                      <p:cBhvr additive="base">
                                        <p:cTn id="25"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0419">
                                            <p:txEl>
                                              <p:pRg st="2" end="2"/>
                                            </p:txEl>
                                          </p:spTgt>
                                        </p:tgtEl>
                                        <p:attrNameLst>
                                          <p:attrName>style.visibility</p:attrName>
                                        </p:attrNameLst>
                                      </p:cBhvr>
                                      <p:to>
                                        <p:strVal val="visible"/>
                                      </p:to>
                                    </p:set>
                                    <p:anim calcmode="lin" valueType="num">
                                      <p:cBhvr additive="base">
                                        <p:cTn id="31"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0419">
                                            <p:txEl>
                                              <p:pRg st="4" end="4"/>
                                            </p:txEl>
                                          </p:spTgt>
                                        </p:tgtEl>
                                        <p:attrNameLst>
                                          <p:attrName>style.visibility</p:attrName>
                                        </p:attrNameLst>
                                      </p:cBhvr>
                                      <p:to>
                                        <p:strVal val="visible"/>
                                      </p:to>
                                    </p:set>
                                    <p:anim calcmode="lin" valueType="num">
                                      <p:cBhvr additive="base">
                                        <p:cTn id="37"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0419">
                                            <p:txEl>
                                              <p:pRg st="5" end="5"/>
                                            </p:txEl>
                                          </p:spTgt>
                                        </p:tgtEl>
                                        <p:attrNameLst>
                                          <p:attrName>style.visibility</p:attrName>
                                        </p:attrNameLst>
                                      </p:cBhvr>
                                      <p:to>
                                        <p:strVal val="visible"/>
                                      </p:to>
                                    </p:set>
                                    <p:anim calcmode="lin" valueType="num">
                                      <p:cBhvr additive="base">
                                        <p:cTn id="43"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0419">
                                            <p:txEl>
                                              <p:pRg st="6" end="6"/>
                                            </p:txEl>
                                          </p:spTgt>
                                        </p:tgtEl>
                                        <p:attrNameLst>
                                          <p:attrName>style.visibility</p:attrName>
                                        </p:attrNameLst>
                                      </p:cBhvr>
                                      <p:to>
                                        <p:strVal val="visible"/>
                                      </p:to>
                                    </p:set>
                                    <p:anim calcmode="lin" valueType="num">
                                      <p:cBhvr additive="base">
                                        <p:cTn id="49"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60419">
                                            <p:txEl>
                                              <p:pRg st="7" end="7"/>
                                            </p:txEl>
                                          </p:spTgt>
                                        </p:tgtEl>
                                        <p:attrNameLst>
                                          <p:attrName>style.visibility</p:attrName>
                                        </p:attrNameLst>
                                      </p:cBhvr>
                                      <p:to>
                                        <p:strVal val="visible"/>
                                      </p:to>
                                    </p:set>
                                    <p:anim calcmode="lin" valueType="num">
                                      <p:cBhvr additive="base">
                                        <p:cTn id="55"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p:cNvSpPr>
          <p:nvPr>
            <p:ph type="body" idx="4294967295"/>
          </p:nvPr>
        </p:nvSpPr>
        <p:spPr>
          <a:xfrm>
            <a:off x="1724025" y="2720976"/>
            <a:ext cx="8743950" cy="3616325"/>
          </a:xfrm>
        </p:spPr>
        <p:txBody>
          <a:bodyPr/>
          <a:lstStyle/>
          <a:p>
            <a:pPr>
              <a:spcBef>
                <a:spcPct val="0"/>
              </a:spcBef>
            </a:pPr>
            <a:r>
              <a:rPr lang="en-US">
                <a:latin typeface="Calibri" charset="0"/>
                <a:ea typeface="ＭＳ Ｐゴシック" charset="0"/>
                <a:cs typeface="ＭＳ Ｐゴシック" charset="0"/>
              </a:rPr>
              <a:t>Both parties are interested in:</a:t>
            </a:r>
          </a:p>
          <a:p>
            <a:pPr lvl="1">
              <a:spcBef>
                <a:spcPct val="0"/>
              </a:spcBef>
            </a:pPr>
            <a:r>
              <a:rPr lang="en-US">
                <a:latin typeface="Calibri" charset="0"/>
                <a:ea typeface="ＭＳ Ｐゴシック" charset="0"/>
              </a:rPr>
              <a:t>Length of contract</a:t>
            </a:r>
          </a:p>
          <a:p>
            <a:pPr lvl="1">
              <a:spcBef>
                <a:spcPct val="0"/>
              </a:spcBef>
            </a:pPr>
            <a:r>
              <a:rPr lang="en-US">
                <a:latin typeface="Calibri" charset="0"/>
                <a:ea typeface="ＭＳ Ｐゴシック" charset="0"/>
              </a:rPr>
              <a:t>Wording of agreements</a:t>
            </a:r>
          </a:p>
          <a:p>
            <a:pPr lvl="1">
              <a:spcBef>
                <a:spcPct val="0"/>
              </a:spcBef>
            </a:pPr>
            <a:r>
              <a:rPr lang="en-US">
                <a:latin typeface="Calibri" charset="0"/>
                <a:ea typeface="ＭＳ Ｐゴシック" charset="0"/>
              </a:rPr>
              <a:t>Specific settlements</a:t>
            </a:r>
          </a:p>
          <a:p>
            <a:pPr lvl="1">
              <a:spcBef>
                <a:spcPct val="0"/>
              </a:spcBef>
            </a:pPr>
            <a:r>
              <a:rPr lang="en-US">
                <a:latin typeface="Calibri" charset="0"/>
                <a:ea typeface="ＭＳ Ｐゴシック" charset="0"/>
              </a:rPr>
              <a:t>Specific solutions</a:t>
            </a:r>
          </a:p>
          <a:p>
            <a:pPr lvl="1">
              <a:spcBef>
                <a:spcPct val="0"/>
              </a:spcBef>
            </a:pPr>
            <a:r>
              <a:rPr lang="en-US">
                <a:latin typeface="Calibri" charset="0"/>
                <a:ea typeface="ＭＳ Ｐゴシック" charset="0"/>
              </a:rPr>
              <a:t>Price and rate (least important?)</a:t>
            </a:r>
          </a:p>
          <a:p>
            <a:pPr lvl="1">
              <a:spcBef>
                <a:spcPct val="0"/>
              </a:spcBef>
            </a:pPr>
            <a:r>
              <a:rPr lang="en-US">
                <a:latin typeface="Calibri" charset="0"/>
                <a:ea typeface="ＭＳ Ｐゴシック" charset="0"/>
              </a:rPr>
              <a:t>Others?</a:t>
            </a:r>
          </a:p>
        </p:txBody>
      </p:sp>
      <p:sp>
        <p:nvSpPr>
          <p:cNvPr id="72706" name="Rectangle 2"/>
          <p:cNvSpPr>
            <a:spLocks noGrp="1"/>
          </p:cNvSpPr>
          <p:nvPr>
            <p:ph type="title" idx="4294967295"/>
          </p:nvPr>
        </p:nvSpPr>
        <p:spPr>
          <a:xfrm>
            <a:off x="1524000" y="396875"/>
            <a:ext cx="9144000" cy="909638"/>
          </a:xfrm>
        </p:spPr>
        <p:txBody>
          <a:bodyPr/>
          <a:lstStyle/>
          <a:p>
            <a:r>
              <a:rPr lang="en-US" b="1">
                <a:latin typeface="Calibri" charset="0"/>
                <a:ea typeface="ＭＳ Ｐゴシック" charset="0"/>
                <a:cs typeface="ＭＳ Ｐゴシック" charset="0"/>
              </a:rPr>
              <a:t>Knowledge Preparation</a:t>
            </a:r>
            <a:endParaRPr lang="en-US" sz="3600" b="1">
              <a:latin typeface="Calibri" charset="0"/>
              <a:ea typeface="ＭＳ Ｐゴシック" charset="0"/>
              <a:cs typeface="ＭＳ Ｐゴシック" charset="0"/>
            </a:endParaRPr>
          </a:p>
        </p:txBody>
      </p:sp>
      <p:sp>
        <p:nvSpPr>
          <p:cNvPr id="5" name="Rectangle 4"/>
          <p:cNvSpPr>
            <a:spLocks noChangeArrowheads="1"/>
          </p:cNvSpPr>
          <p:nvPr/>
        </p:nvSpPr>
        <p:spPr bwMode="auto">
          <a:xfrm>
            <a:off x="3367088" y="1195389"/>
            <a:ext cx="5143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000" b="1" u="sng">
                <a:latin typeface="Calibri" charset="0"/>
              </a:rPr>
              <a:t>MOTIVATING FACTORS</a:t>
            </a:r>
            <a:endParaRPr lang="en-US" sz="4000"/>
          </a:p>
        </p:txBody>
      </p:sp>
      <p:sp>
        <p:nvSpPr>
          <p:cNvPr id="6" name="Rectangle 5"/>
          <p:cNvSpPr>
            <a:spLocks noChangeArrowheads="1"/>
          </p:cNvSpPr>
          <p:nvPr/>
        </p:nvSpPr>
        <p:spPr bwMode="auto">
          <a:xfrm>
            <a:off x="1524000" y="2003426"/>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b="1">
                <a:latin typeface="Calibri" charset="0"/>
              </a:rPr>
              <a:t>What Tangibles are at Stake?</a:t>
            </a:r>
            <a:endParaRPr lang="en-US" sz="3600"/>
          </a:p>
        </p:txBody>
      </p:sp>
    </p:spTree>
    <p:extLst>
      <p:ext uri="{BB962C8B-B14F-4D97-AF65-F5344CB8AC3E}">
        <p14:creationId xmlns:p14="http://schemas.microsoft.com/office/powerpoint/2010/main" val="50752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1443">
                                            <p:txEl>
                                              <p:pRg st="0" end="0"/>
                                            </p:txEl>
                                          </p:spTgt>
                                        </p:tgtEl>
                                        <p:attrNameLst>
                                          <p:attrName>style.visibility</p:attrName>
                                        </p:attrNameLst>
                                      </p:cBhvr>
                                      <p:to>
                                        <p:strVal val="visible"/>
                                      </p:to>
                                    </p:set>
                                    <p:anim calcmode="lin" valueType="num">
                                      <p:cBhvr additive="base">
                                        <p:cTn id="19" dur="500" fill="hold"/>
                                        <p:tgtEl>
                                          <p:spTgt spid="6144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1443">
                                            <p:txEl>
                                              <p:pRg st="1" end="1"/>
                                            </p:txEl>
                                          </p:spTgt>
                                        </p:tgtEl>
                                        <p:attrNameLst>
                                          <p:attrName>style.visibility</p:attrName>
                                        </p:attrNameLst>
                                      </p:cBhvr>
                                      <p:to>
                                        <p:strVal val="visible"/>
                                      </p:to>
                                    </p:set>
                                    <p:anim calcmode="lin" valueType="num">
                                      <p:cBhvr additive="base">
                                        <p:cTn id="25" dur="500" fill="hold"/>
                                        <p:tgtEl>
                                          <p:spTgt spid="6144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1443">
                                            <p:txEl>
                                              <p:pRg st="2" end="2"/>
                                            </p:txEl>
                                          </p:spTgt>
                                        </p:tgtEl>
                                        <p:attrNameLst>
                                          <p:attrName>style.visibility</p:attrName>
                                        </p:attrNameLst>
                                      </p:cBhvr>
                                      <p:to>
                                        <p:strVal val="visible"/>
                                      </p:to>
                                    </p:set>
                                    <p:anim calcmode="lin" valueType="num">
                                      <p:cBhvr additive="base">
                                        <p:cTn id="31" dur="500" fill="hold"/>
                                        <p:tgtEl>
                                          <p:spTgt spid="6144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1443">
                                            <p:txEl>
                                              <p:pRg st="3" end="3"/>
                                            </p:txEl>
                                          </p:spTgt>
                                        </p:tgtEl>
                                        <p:attrNameLst>
                                          <p:attrName>style.visibility</p:attrName>
                                        </p:attrNameLst>
                                      </p:cBhvr>
                                      <p:to>
                                        <p:strVal val="visible"/>
                                      </p:to>
                                    </p:set>
                                    <p:anim calcmode="lin" valueType="num">
                                      <p:cBhvr additive="base">
                                        <p:cTn id="37" dur="500" fill="hold"/>
                                        <p:tgtEl>
                                          <p:spTgt spid="6144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1443">
                                            <p:txEl>
                                              <p:pRg st="4" end="4"/>
                                            </p:txEl>
                                          </p:spTgt>
                                        </p:tgtEl>
                                        <p:attrNameLst>
                                          <p:attrName>style.visibility</p:attrName>
                                        </p:attrNameLst>
                                      </p:cBhvr>
                                      <p:to>
                                        <p:strVal val="visible"/>
                                      </p:to>
                                    </p:set>
                                    <p:anim calcmode="lin" valueType="num">
                                      <p:cBhvr additive="base">
                                        <p:cTn id="43"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1443">
                                            <p:txEl>
                                              <p:pRg st="5" end="5"/>
                                            </p:txEl>
                                          </p:spTgt>
                                        </p:tgtEl>
                                        <p:attrNameLst>
                                          <p:attrName>style.visibility</p:attrName>
                                        </p:attrNameLst>
                                      </p:cBhvr>
                                      <p:to>
                                        <p:strVal val="visible"/>
                                      </p:to>
                                    </p:set>
                                    <p:anim calcmode="lin" valueType="num">
                                      <p:cBhvr additive="base">
                                        <p:cTn id="49" dur="500" fill="hold"/>
                                        <p:tgtEl>
                                          <p:spTgt spid="61443">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61443">
                                            <p:txEl>
                                              <p:pRg st="6" end="6"/>
                                            </p:txEl>
                                          </p:spTgt>
                                        </p:tgtEl>
                                        <p:attrNameLst>
                                          <p:attrName>style.visibility</p:attrName>
                                        </p:attrNameLst>
                                      </p:cBhvr>
                                      <p:to>
                                        <p:strVal val="visible"/>
                                      </p:to>
                                    </p:set>
                                    <p:anim calcmode="lin" valueType="num">
                                      <p:cBhvr additive="base">
                                        <p:cTn id="55" dur="500" fill="hold"/>
                                        <p:tgtEl>
                                          <p:spTgt spid="61443">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p:cNvSpPr>
          <p:nvPr>
            <p:ph type="body" idx="4294967295"/>
          </p:nvPr>
        </p:nvSpPr>
        <p:spPr>
          <a:xfrm>
            <a:off x="1825626" y="2636839"/>
            <a:ext cx="8461375" cy="3640137"/>
          </a:xfrm>
        </p:spPr>
        <p:txBody>
          <a:bodyPr/>
          <a:lstStyle/>
          <a:p>
            <a:pPr>
              <a:spcBef>
                <a:spcPct val="0"/>
              </a:spcBef>
            </a:pPr>
            <a:r>
              <a:rPr lang="en-US">
                <a:latin typeface="Calibri" charset="0"/>
                <a:ea typeface="ＭＳ Ｐゴシック" charset="0"/>
                <a:cs typeface="ＭＳ Ｐゴシック" charset="0"/>
              </a:rPr>
              <a:t>Winning or Losing”</a:t>
            </a:r>
            <a:endParaRPr lang="en-US" altLang="ja-JP">
              <a:latin typeface="Calibri" charset="0"/>
              <a:ea typeface="ＭＳ Ｐゴシック" charset="0"/>
              <a:cs typeface="ＭＳ Ｐゴシック" charset="0"/>
            </a:endParaRPr>
          </a:p>
          <a:p>
            <a:pPr>
              <a:spcBef>
                <a:spcPct val="0"/>
              </a:spcBef>
            </a:pPr>
            <a:r>
              <a:rPr lang="en-US">
                <a:latin typeface="Calibri" charset="0"/>
                <a:ea typeface="ＭＳ Ｐゴシック" charset="0"/>
                <a:cs typeface="ＭＳ Ｐゴシック" charset="0"/>
              </a:rPr>
              <a:t>Maximizing the outcome</a:t>
            </a:r>
          </a:p>
          <a:p>
            <a:pPr>
              <a:spcBef>
                <a:spcPct val="0"/>
              </a:spcBef>
            </a:pPr>
            <a:r>
              <a:rPr lang="en-US">
                <a:latin typeface="Calibri" charset="0"/>
                <a:ea typeface="ＭＳ Ｐゴシック" charset="0"/>
                <a:cs typeface="ＭＳ Ｐゴシック" charset="0"/>
              </a:rPr>
              <a:t>Defeating the other party</a:t>
            </a:r>
          </a:p>
          <a:p>
            <a:pPr>
              <a:spcBef>
                <a:spcPct val="0"/>
              </a:spcBef>
            </a:pPr>
            <a:r>
              <a:rPr lang="en-US">
                <a:latin typeface="Calibri" charset="0"/>
                <a:ea typeface="ＭＳ Ｐゴシック" charset="0"/>
                <a:cs typeface="ＭＳ Ｐゴシック" charset="0"/>
              </a:rPr>
              <a:t>Preserving your reputation</a:t>
            </a:r>
          </a:p>
          <a:p>
            <a:pPr>
              <a:spcBef>
                <a:spcPct val="0"/>
              </a:spcBef>
            </a:pPr>
            <a:r>
              <a:rPr lang="en-US">
                <a:latin typeface="Calibri" charset="0"/>
                <a:ea typeface="ＭＳ Ｐゴシック" charset="0"/>
                <a:cs typeface="ＭＳ Ｐゴシック" charset="0"/>
              </a:rPr>
              <a:t>Standing by your principles</a:t>
            </a:r>
          </a:p>
          <a:p>
            <a:pPr>
              <a:spcBef>
                <a:spcPct val="0"/>
              </a:spcBef>
            </a:pPr>
            <a:r>
              <a:rPr lang="en-US">
                <a:latin typeface="Calibri" charset="0"/>
                <a:ea typeface="ＭＳ Ｐゴシック" charset="0"/>
                <a:cs typeface="ＭＳ Ｐゴシック" charset="0"/>
              </a:rPr>
              <a:t>Maintaining precedent</a:t>
            </a:r>
          </a:p>
          <a:p>
            <a:pPr>
              <a:spcBef>
                <a:spcPct val="0"/>
              </a:spcBef>
            </a:pPr>
            <a:r>
              <a:rPr lang="en-US">
                <a:latin typeface="Calibri" charset="0"/>
                <a:ea typeface="ＭＳ Ｐゴシック" charset="0"/>
                <a:cs typeface="ＭＳ Ｐゴシック" charset="0"/>
              </a:rPr>
              <a:t>“Saving face”</a:t>
            </a:r>
            <a:endParaRPr lang="en-US" altLang="ja-JP">
              <a:latin typeface="Calibri" charset="0"/>
              <a:ea typeface="ＭＳ Ｐゴシック" charset="0"/>
              <a:cs typeface="ＭＳ Ｐゴシック" charset="0"/>
            </a:endParaRPr>
          </a:p>
          <a:p>
            <a:pPr>
              <a:spcBef>
                <a:spcPct val="0"/>
              </a:spcBef>
            </a:pPr>
            <a:r>
              <a:rPr lang="en-US">
                <a:latin typeface="Calibri" charset="0"/>
                <a:ea typeface="ＭＳ Ｐゴシック" charset="0"/>
                <a:cs typeface="ＭＳ Ｐゴシック" charset="0"/>
              </a:rPr>
              <a:t>Being fair:  How do we define “fair”?</a:t>
            </a:r>
          </a:p>
        </p:txBody>
      </p:sp>
      <p:sp>
        <p:nvSpPr>
          <p:cNvPr id="74754" name="Rectangle 2"/>
          <p:cNvSpPr>
            <a:spLocks noGrp="1"/>
          </p:cNvSpPr>
          <p:nvPr>
            <p:ph type="title" idx="4294967295"/>
          </p:nvPr>
        </p:nvSpPr>
        <p:spPr>
          <a:xfrm>
            <a:off x="1524000" y="396875"/>
            <a:ext cx="9144000" cy="909638"/>
          </a:xfrm>
        </p:spPr>
        <p:txBody>
          <a:bodyPr/>
          <a:lstStyle/>
          <a:p>
            <a:r>
              <a:rPr lang="en-US" b="1">
                <a:latin typeface="Calibri" charset="0"/>
                <a:ea typeface="ＭＳ Ｐゴシック" charset="0"/>
                <a:cs typeface="ＭＳ Ｐゴシック" charset="0"/>
              </a:rPr>
              <a:t>Knowledge Preparation</a:t>
            </a:r>
            <a:endParaRPr lang="en-US" sz="3600" b="1">
              <a:latin typeface="Calibri" charset="0"/>
              <a:ea typeface="ＭＳ Ｐゴシック" charset="0"/>
              <a:cs typeface="ＭＳ Ｐゴシック" charset="0"/>
            </a:endParaRPr>
          </a:p>
        </p:txBody>
      </p:sp>
      <p:sp>
        <p:nvSpPr>
          <p:cNvPr id="5" name="Rectangle 4"/>
          <p:cNvSpPr>
            <a:spLocks noChangeArrowheads="1"/>
          </p:cNvSpPr>
          <p:nvPr/>
        </p:nvSpPr>
        <p:spPr bwMode="auto">
          <a:xfrm>
            <a:off x="3367088" y="1195389"/>
            <a:ext cx="5143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000" b="1" u="sng">
                <a:latin typeface="Calibri" charset="0"/>
              </a:rPr>
              <a:t>MOTIVATING FACTORS</a:t>
            </a:r>
            <a:endParaRPr lang="en-US" sz="4000"/>
          </a:p>
        </p:txBody>
      </p:sp>
      <p:sp>
        <p:nvSpPr>
          <p:cNvPr id="6" name="Rectangle 5"/>
          <p:cNvSpPr>
            <a:spLocks noChangeArrowheads="1"/>
          </p:cNvSpPr>
          <p:nvPr/>
        </p:nvSpPr>
        <p:spPr bwMode="auto">
          <a:xfrm>
            <a:off x="1524000" y="1978025"/>
            <a:ext cx="9144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600" b="1">
                <a:latin typeface="Calibri" charset="0"/>
              </a:rPr>
              <a:t>What Intangibles are at Stake?</a:t>
            </a:r>
            <a:endParaRPr lang="en-US" sz="3600"/>
          </a:p>
        </p:txBody>
      </p:sp>
    </p:spTree>
    <p:extLst>
      <p:ext uri="{BB962C8B-B14F-4D97-AF65-F5344CB8AC3E}">
        <p14:creationId xmlns:p14="http://schemas.microsoft.com/office/powerpoint/2010/main" val="1341092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2467">
                                            <p:txEl>
                                              <p:pRg st="0" end="0"/>
                                            </p:txEl>
                                          </p:spTgt>
                                        </p:tgtEl>
                                        <p:attrNameLst>
                                          <p:attrName>style.visibility</p:attrName>
                                        </p:attrNameLst>
                                      </p:cBhvr>
                                      <p:to>
                                        <p:strVal val="visible"/>
                                      </p:to>
                                    </p:set>
                                    <p:anim calcmode="lin" valueType="num">
                                      <p:cBhvr additive="base">
                                        <p:cTn id="19" dur="5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2467">
                                            <p:txEl>
                                              <p:pRg st="1" end="1"/>
                                            </p:txEl>
                                          </p:spTgt>
                                        </p:tgtEl>
                                        <p:attrNameLst>
                                          <p:attrName>style.visibility</p:attrName>
                                        </p:attrNameLst>
                                      </p:cBhvr>
                                      <p:to>
                                        <p:strVal val="visible"/>
                                      </p:to>
                                    </p:set>
                                    <p:anim calcmode="lin" valueType="num">
                                      <p:cBhvr additive="base">
                                        <p:cTn id="25" dur="500" fill="hold"/>
                                        <p:tgtEl>
                                          <p:spTgt spid="6246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2467">
                                            <p:txEl>
                                              <p:pRg st="2" end="2"/>
                                            </p:txEl>
                                          </p:spTgt>
                                        </p:tgtEl>
                                        <p:attrNameLst>
                                          <p:attrName>style.visibility</p:attrName>
                                        </p:attrNameLst>
                                      </p:cBhvr>
                                      <p:to>
                                        <p:strVal val="visible"/>
                                      </p:to>
                                    </p:set>
                                    <p:anim calcmode="lin" valueType="num">
                                      <p:cBhvr additive="base">
                                        <p:cTn id="31" dur="500"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2467">
                                            <p:txEl>
                                              <p:pRg st="3" end="3"/>
                                            </p:txEl>
                                          </p:spTgt>
                                        </p:tgtEl>
                                        <p:attrNameLst>
                                          <p:attrName>style.visibility</p:attrName>
                                        </p:attrNameLst>
                                      </p:cBhvr>
                                      <p:to>
                                        <p:strVal val="visible"/>
                                      </p:to>
                                    </p:set>
                                    <p:anim calcmode="lin" valueType="num">
                                      <p:cBhvr additive="base">
                                        <p:cTn id="37" dur="500" fill="hold"/>
                                        <p:tgtEl>
                                          <p:spTgt spid="6246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2467">
                                            <p:txEl>
                                              <p:pRg st="4" end="4"/>
                                            </p:txEl>
                                          </p:spTgt>
                                        </p:tgtEl>
                                        <p:attrNameLst>
                                          <p:attrName>style.visibility</p:attrName>
                                        </p:attrNameLst>
                                      </p:cBhvr>
                                      <p:to>
                                        <p:strVal val="visible"/>
                                      </p:to>
                                    </p:set>
                                    <p:anim calcmode="lin" valueType="num">
                                      <p:cBhvr additive="base">
                                        <p:cTn id="43" dur="500" fill="hold"/>
                                        <p:tgtEl>
                                          <p:spTgt spid="62467">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2467">
                                            <p:txEl>
                                              <p:pRg st="5" end="5"/>
                                            </p:txEl>
                                          </p:spTgt>
                                        </p:tgtEl>
                                        <p:attrNameLst>
                                          <p:attrName>style.visibility</p:attrName>
                                        </p:attrNameLst>
                                      </p:cBhvr>
                                      <p:to>
                                        <p:strVal val="visible"/>
                                      </p:to>
                                    </p:set>
                                    <p:anim calcmode="lin" valueType="num">
                                      <p:cBhvr additive="base">
                                        <p:cTn id="49" dur="500" fill="hold"/>
                                        <p:tgtEl>
                                          <p:spTgt spid="62467">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2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62467">
                                            <p:txEl>
                                              <p:pRg st="6" end="6"/>
                                            </p:txEl>
                                          </p:spTgt>
                                        </p:tgtEl>
                                        <p:attrNameLst>
                                          <p:attrName>style.visibility</p:attrName>
                                        </p:attrNameLst>
                                      </p:cBhvr>
                                      <p:to>
                                        <p:strVal val="visible"/>
                                      </p:to>
                                    </p:set>
                                    <p:anim calcmode="lin" valueType="num">
                                      <p:cBhvr additive="base">
                                        <p:cTn id="55" dur="500" fill="hold"/>
                                        <p:tgtEl>
                                          <p:spTgt spid="62467">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24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62467">
                                            <p:txEl>
                                              <p:pRg st="7" end="7"/>
                                            </p:txEl>
                                          </p:spTgt>
                                        </p:tgtEl>
                                        <p:attrNameLst>
                                          <p:attrName>style.visibility</p:attrName>
                                        </p:attrNameLst>
                                      </p:cBhvr>
                                      <p:to>
                                        <p:strVal val="visible"/>
                                      </p:to>
                                    </p:set>
                                    <p:anim calcmode="lin" valueType="num">
                                      <p:cBhvr additive="base">
                                        <p:cTn id="61" dur="500" fill="hold"/>
                                        <p:tgtEl>
                                          <p:spTgt spid="62467">
                                            <p:txEl>
                                              <p:pRg st="7" end="7"/>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24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1724025" y="460375"/>
            <a:ext cx="8743950" cy="736600"/>
          </a:xfrm>
        </p:spPr>
        <p:txBody>
          <a:bodyPr/>
          <a:lstStyle/>
          <a:p>
            <a:r>
              <a:rPr lang="en-US" b="1">
                <a:latin typeface="Calibri" charset="0"/>
                <a:ea typeface="ＭＳ Ｐゴシック" charset="0"/>
                <a:cs typeface="ＭＳ Ｐゴシック" charset="0"/>
              </a:rPr>
              <a:t>Voluntary Exchange Zone</a:t>
            </a:r>
          </a:p>
        </p:txBody>
      </p:sp>
      <p:sp>
        <p:nvSpPr>
          <p:cNvPr id="5" name="Rectangle 3"/>
          <p:cNvSpPr txBox="1">
            <a:spLocks/>
          </p:cNvSpPr>
          <p:nvPr/>
        </p:nvSpPr>
        <p:spPr bwMode="auto">
          <a:xfrm>
            <a:off x="1524000" y="5143500"/>
            <a:ext cx="91440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Aft>
                <a:spcPts val="1200"/>
              </a:spcAft>
            </a:pPr>
            <a:r>
              <a:rPr lang="en-US" sz="2800">
                <a:latin typeface="Calibri" charset="0"/>
              </a:rPr>
              <a:t>This is a visual representation of what negotiating stakeholders show each other.</a:t>
            </a:r>
          </a:p>
        </p:txBody>
      </p:sp>
      <p:grpSp>
        <p:nvGrpSpPr>
          <p:cNvPr id="76803" name="Group 19"/>
          <p:cNvGrpSpPr>
            <a:grpSpLocks/>
          </p:cNvGrpSpPr>
          <p:nvPr/>
        </p:nvGrpSpPr>
        <p:grpSpPr bwMode="auto">
          <a:xfrm>
            <a:off x="3765550" y="1549400"/>
            <a:ext cx="4660900" cy="3405188"/>
            <a:chOff x="2813050" y="1498600"/>
            <a:chExt cx="4660900" cy="3405664"/>
          </a:xfrm>
        </p:grpSpPr>
        <p:grpSp>
          <p:nvGrpSpPr>
            <p:cNvPr id="76804" name="Group 2"/>
            <p:cNvGrpSpPr>
              <a:grpSpLocks/>
            </p:cNvGrpSpPr>
            <p:nvPr/>
          </p:nvGrpSpPr>
          <p:grpSpPr bwMode="auto">
            <a:xfrm>
              <a:off x="2813050" y="1498600"/>
              <a:ext cx="4660900" cy="2679700"/>
              <a:chOff x="2578100" y="1714500"/>
              <a:chExt cx="4660900" cy="2679700"/>
            </a:xfrm>
          </p:grpSpPr>
          <p:sp>
            <p:nvSpPr>
              <p:cNvPr id="7" name="Oval 6"/>
              <p:cNvSpPr/>
              <p:nvPr/>
            </p:nvSpPr>
            <p:spPr>
              <a:xfrm>
                <a:off x="4559300" y="1714500"/>
                <a:ext cx="2679700" cy="2680075"/>
              </a:xfrm>
              <a:prstGeom prst="ellipse">
                <a:avLst/>
              </a:prstGeom>
              <a:solidFill>
                <a:schemeClr val="tx2">
                  <a:lumMod val="60000"/>
                  <a:lumOff val="40000"/>
                  <a:alpha val="72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rgbClr val="000000"/>
                    </a:solidFill>
                  </a:rPr>
                  <a:t>OTHER</a:t>
                </a:r>
                <a:endParaRPr lang="en-US" sz="3600" dirty="0">
                  <a:solidFill>
                    <a:srgbClr val="000000"/>
                  </a:solidFill>
                </a:endParaRPr>
              </a:p>
            </p:txBody>
          </p:sp>
          <p:sp>
            <p:nvSpPr>
              <p:cNvPr id="2" name="Oval 1"/>
              <p:cNvSpPr/>
              <p:nvPr/>
            </p:nvSpPr>
            <p:spPr>
              <a:xfrm>
                <a:off x="2578100" y="1714500"/>
                <a:ext cx="2679700" cy="2680075"/>
              </a:xfrm>
              <a:prstGeom prst="ellipse">
                <a:avLst/>
              </a:prstGeom>
              <a:solidFill>
                <a:srgbClr val="FFFF00">
                  <a:alpha val="72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YOU</a:t>
                </a:r>
              </a:p>
            </p:txBody>
          </p:sp>
        </p:grpSp>
        <p:grpSp>
          <p:nvGrpSpPr>
            <p:cNvPr id="76805" name="Group 18"/>
            <p:cNvGrpSpPr>
              <a:grpSpLocks/>
            </p:cNvGrpSpPr>
            <p:nvPr/>
          </p:nvGrpSpPr>
          <p:grpSpPr bwMode="auto">
            <a:xfrm>
              <a:off x="3302000" y="1600200"/>
              <a:ext cx="3683000" cy="3304064"/>
              <a:chOff x="3302000" y="1600200"/>
              <a:chExt cx="3683000" cy="3304064"/>
            </a:xfrm>
          </p:grpSpPr>
          <p:grpSp>
            <p:nvGrpSpPr>
              <p:cNvPr id="76806" name="Group 15"/>
              <p:cNvGrpSpPr>
                <a:grpSpLocks/>
              </p:cNvGrpSpPr>
              <p:nvPr/>
            </p:nvGrpSpPr>
            <p:grpSpPr bwMode="auto">
              <a:xfrm>
                <a:off x="3302000" y="1600200"/>
                <a:ext cx="3683000" cy="3238500"/>
                <a:chOff x="3302000" y="1600200"/>
                <a:chExt cx="3683000" cy="3238500"/>
              </a:xfrm>
            </p:grpSpPr>
            <p:sp>
              <p:nvSpPr>
                <p:cNvPr id="6" name="Left Brace 5"/>
                <p:cNvSpPr/>
                <p:nvPr/>
              </p:nvSpPr>
              <p:spPr>
                <a:xfrm rot="5400000">
                  <a:off x="4756889" y="1645513"/>
                  <a:ext cx="787510" cy="696912"/>
                </a:xfrm>
                <a:prstGeom prst="leftBrace">
                  <a:avLst>
                    <a:gd name="adj1" fmla="val 10155"/>
                    <a:gd name="adj2" fmla="val 51822"/>
                  </a:avLst>
                </a:prstGeom>
                <a:ln w="9525" cap="sq">
                  <a:solidFill>
                    <a:schemeClr val="tx1"/>
                  </a:solidFill>
                  <a:miter lim="800000"/>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9" name="Straight Connector 8"/>
                <p:cNvCxnSpPr/>
                <p:nvPr/>
              </p:nvCxnSpPr>
              <p:spPr>
                <a:xfrm>
                  <a:off x="4800600" y="2362321"/>
                  <a:ext cx="0" cy="2476846"/>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499100" y="2359145"/>
                  <a:ext cx="0" cy="248002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3302000" y="4839167"/>
                  <a:ext cx="1485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499100" y="4839167"/>
                  <a:ext cx="14859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6807" name="TextBox 16"/>
              <p:cNvSpPr txBox="1">
                <a:spLocks noChangeArrowheads="1"/>
              </p:cNvSpPr>
              <p:nvPr/>
            </p:nvSpPr>
            <p:spPr bwMode="auto">
              <a:xfrm>
                <a:off x="3314700" y="4165600"/>
                <a:ext cx="14859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t>Your</a:t>
                </a:r>
              </a:p>
              <a:p>
                <a:pPr algn="ctr" eaLnBrk="1" hangingPunct="1"/>
                <a:r>
                  <a:rPr lang="en-US" sz="2100"/>
                  <a:t>Minimum</a:t>
                </a:r>
              </a:p>
            </p:txBody>
          </p:sp>
          <p:sp>
            <p:nvSpPr>
              <p:cNvPr id="76808" name="TextBox 20"/>
              <p:cNvSpPr txBox="1">
                <a:spLocks noChangeArrowheads="1"/>
              </p:cNvSpPr>
              <p:nvPr/>
            </p:nvSpPr>
            <p:spPr bwMode="auto">
              <a:xfrm>
                <a:off x="5499100" y="4165600"/>
                <a:ext cx="14859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100"/>
                  <a:t>Other</a:t>
                </a:r>
              </a:p>
              <a:p>
                <a:pPr algn="ctr" eaLnBrk="1" hangingPunct="1"/>
                <a:r>
                  <a:rPr lang="en-US" sz="2100"/>
                  <a:t>Minimum</a:t>
                </a:r>
              </a:p>
            </p:txBody>
          </p:sp>
        </p:grpSp>
      </p:grpSp>
    </p:spTree>
    <p:extLst>
      <p:ext uri="{BB962C8B-B14F-4D97-AF65-F5344CB8AC3E}">
        <p14:creationId xmlns:p14="http://schemas.microsoft.com/office/powerpoint/2010/main" val="176194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a:xfrm>
            <a:off x="1724025" y="449263"/>
            <a:ext cx="8743950" cy="736600"/>
          </a:xfrm>
        </p:spPr>
        <p:txBody>
          <a:bodyPr/>
          <a:lstStyle/>
          <a:p>
            <a:r>
              <a:rPr lang="en-US" b="1">
                <a:latin typeface="Calibri" charset="0"/>
                <a:ea typeface="ＭＳ Ｐゴシック" charset="0"/>
                <a:cs typeface="ＭＳ Ｐゴシック" charset="0"/>
              </a:rPr>
              <a:t>Probing</a:t>
            </a:r>
          </a:p>
        </p:txBody>
      </p:sp>
      <p:pic>
        <p:nvPicPr>
          <p:cNvPr id="78850"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447800"/>
            <a:ext cx="6648450" cy="443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5361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60513" y="419101"/>
            <a:ext cx="9144000" cy="1020763"/>
          </a:xfrm>
          <a:noFill/>
          <a:extLst>
            <a:ext uri="{91240B29-F687-4f45-9708-019B960494DF}">
              <a14:hiddenLine xmlns:a14="http://schemas.microsoft.com/office/drawing/2010/main" xmlns="" w="38100">
                <a:solidFill>
                  <a:srgbClr val="000000"/>
                </a:solidFill>
                <a:miter lim="800000"/>
                <a:headEnd/>
                <a:tailEnd/>
              </a14:hiddenLine>
            </a:ext>
          </a:extLst>
        </p:spPr>
        <p:txBody>
          <a:bodyPr/>
          <a:lstStyle/>
          <a:p>
            <a:pPr eaLnBrk="1" hangingPunct="1"/>
            <a:r>
              <a:rPr lang="en-US" b="1">
                <a:latin typeface="Calibri" charset="0"/>
                <a:ea typeface="ＭＳ Ｐゴシック" charset="0"/>
                <a:cs typeface="ＭＳ Ｐゴシック" charset="0"/>
              </a:rPr>
              <a:t>What Is Negotiating?</a:t>
            </a:r>
          </a:p>
        </p:txBody>
      </p:sp>
      <p:sp>
        <p:nvSpPr>
          <p:cNvPr id="30725" name="Text Box 5"/>
          <p:cNvSpPr txBox="1">
            <a:spLocks noChangeArrowheads="1"/>
          </p:cNvSpPr>
          <p:nvPr/>
        </p:nvSpPr>
        <p:spPr bwMode="auto">
          <a:xfrm>
            <a:off x="2401888" y="5124451"/>
            <a:ext cx="73152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a:latin typeface="Calibri" charset="0"/>
              </a:rPr>
              <a:t>“NEGOTIATIONS” IS A PROCESS!</a:t>
            </a:r>
          </a:p>
        </p:txBody>
      </p:sp>
      <p:pic>
        <p:nvPicPr>
          <p:cNvPr id="28675" name="Picture 7" descr="MPj039927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4" y="1681164"/>
            <a:ext cx="3902075" cy="31210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832331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additive="base">
                                        <p:cTn id="7" dur="500" fill="hold"/>
                                        <p:tgtEl>
                                          <p:spTgt spid="307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a:xfrm>
            <a:off x="1524000" y="415925"/>
            <a:ext cx="9163050" cy="1143000"/>
          </a:xfrm>
        </p:spPr>
        <p:txBody>
          <a:bodyPr/>
          <a:lstStyle/>
          <a:p>
            <a:r>
              <a:rPr lang="en-US" b="1">
                <a:latin typeface="Calibri" charset="0"/>
                <a:ea typeface="ＭＳ Ｐゴシック" charset="0"/>
                <a:cs typeface="ＭＳ Ｐゴシック" charset="0"/>
              </a:rPr>
              <a:t>Preparation of Communication Skills</a:t>
            </a:r>
          </a:p>
        </p:txBody>
      </p:sp>
      <p:sp>
        <p:nvSpPr>
          <p:cNvPr id="67587" name="Rectangle 3"/>
          <p:cNvSpPr>
            <a:spLocks noGrp="1"/>
          </p:cNvSpPr>
          <p:nvPr>
            <p:ph type="body" idx="4294967295"/>
          </p:nvPr>
        </p:nvSpPr>
        <p:spPr>
          <a:xfrm>
            <a:off x="2112963" y="2011363"/>
            <a:ext cx="7874000" cy="2946400"/>
          </a:xfrm>
        </p:spPr>
        <p:txBody>
          <a:bodyPr>
            <a:normAutofit lnSpcReduction="10000"/>
          </a:bodyPr>
          <a:lstStyle/>
          <a:p>
            <a:pPr>
              <a:spcBef>
                <a:spcPct val="0"/>
              </a:spcBef>
              <a:spcAft>
                <a:spcPts val="1200"/>
              </a:spcAft>
            </a:pPr>
            <a:r>
              <a:rPr lang="en-US" sz="3600">
                <a:latin typeface="Calibri" charset="0"/>
                <a:ea typeface="ＭＳ Ｐゴシック" charset="0"/>
                <a:cs typeface="ＭＳ Ｐゴシック" charset="0"/>
              </a:rPr>
              <a:t>Argument</a:t>
            </a:r>
          </a:p>
          <a:p>
            <a:pPr>
              <a:spcBef>
                <a:spcPct val="0"/>
              </a:spcBef>
              <a:spcAft>
                <a:spcPts val="1200"/>
              </a:spcAft>
            </a:pPr>
            <a:r>
              <a:rPr lang="en-US" sz="3600">
                <a:latin typeface="Calibri" charset="0"/>
                <a:ea typeface="ＭＳ Ｐゴシック" charset="0"/>
                <a:cs typeface="ＭＳ Ｐゴシック" charset="0"/>
              </a:rPr>
              <a:t>Persuasion</a:t>
            </a:r>
          </a:p>
          <a:p>
            <a:pPr>
              <a:spcBef>
                <a:spcPct val="0"/>
              </a:spcBef>
              <a:spcAft>
                <a:spcPts val="1200"/>
              </a:spcAft>
            </a:pPr>
            <a:r>
              <a:rPr lang="en-US" sz="3600">
                <a:latin typeface="Calibri" charset="0"/>
                <a:ea typeface="ＭＳ Ｐゴシック" charset="0"/>
                <a:cs typeface="ＭＳ Ｐゴシック" charset="0"/>
              </a:rPr>
              <a:t>Reading Body Language</a:t>
            </a:r>
          </a:p>
          <a:p>
            <a:pPr>
              <a:spcBef>
                <a:spcPct val="0"/>
              </a:spcBef>
              <a:spcAft>
                <a:spcPts val="1200"/>
              </a:spcAft>
            </a:pPr>
            <a:r>
              <a:rPr lang="en-US" sz="3600">
                <a:latin typeface="Calibri" charset="0"/>
                <a:ea typeface="ＭＳ Ｐゴシック" charset="0"/>
                <a:cs typeface="ＭＳ Ｐゴシック" charset="0"/>
              </a:rPr>
              <a:t>Probing</a:t>
            </a:r>
          </a:p>
          <a:p>
            <a:pPr>
              <a:spcBef>
                <a:spcPct val="0"/>
              </a:spcBef>
              <a:spcAft>
                <a:spcPts val="1200"/>
              </a:spcAft>
            </a:pPr>
            <a:r>
              <a:rPr lang="en-US" sz="3600">
                <a:latin typeface="Calibri" charset="0"/>
                <a:ea typeface="ＭＳ Ｐゴシック" charset="0"/>
                <a:cs typeface="ＭＳ Ｐゴシック" charset="0"/>
              </a:rPr>
              <a:t>Listening</a:t>
            </a:r>
          </a:p>
        </p:txBody>
      </p:sp>
    </p:spTree>
    <p:extLst>
      <p:ext uri="{BB962C8B-B14F-4D97-AF65-F5344CB8AC3E}">
        <p14:creationId xmlns:p14="http://schemas.microsoft.com/office/powerpoint/2010/main" val="116886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title" idx="4294967295"/>
          </p:nvPr>
        </p:nvSpPr>
        <p:spPr>
          <a:xfrm>
            <a:off x="1381125" y="457200"/>
            <a:ext cx="9429750" cy="793750"/>
          </a:xfrm>
        </p:spPr>
        <p:txBody>
          <a:bodyPr/>
          <a:lstStyle/>
          <a:p>
            <a:r>
              <a:rPr lang="en-US" b="1">
                <a:latin typeface="Calibri" charset="0"/>
                <a:ea typeface="ＭＳ Ｐゴシック" charset="0"/>
                <a:cs typeface="ＭＳ Ｐゴシック" charset="0"/>
              </a:rPr>
              <a:t>Preparation of Communication Skills</a:t>
            </a:r>
          </a:p>
        </p:txBody>
      </p:sp>
      <p:sp>
        <p:nvSpPr>
          <p:cNvPr id="69635" name="Rectangle 3"/>
          <p:cNvSpPr>
            <a:spLocks noGrp="1"/>
          </p:cNvSpPr>
          <p:nvPr>
            <p:ph type="body" idx="4294967295"/>
          </p:nvPr>
        </p:nvSpPr>
        <p:spPr>
          <a:xfrm>
            <a:off x="1724025" y="1473200"/>
            <a:ext cx="8743950" cy="4305300"/>
          </a:xfrm>
        </p:spPr>
        <p:txBody>
          <a:bodyPr/>
          <a:lstStyle/>
          <a:p>
            <a:pPr marL="0" indent="0">
              <a:spcBef>
                <a:spcPct val="0"/>
              </a:spcBef>
              <a:spcAft>
                <a:spcPts val="1800"/>
              </a:spcAft>
              <a:buNone/>
              <a:defRPr/>
            </a:pPr>
            <a:r>
              <a:rPr lang="en-US" sz="3600" b="1" dirty="0">
                <a:latin typeface="Calibri" charset="0"/>
                <a:ea typeface="ＭＳ Ｐゴシック" charset="0"/>
                <a:cs typeface="ＭＳ Ｐゴシック" charset="0"/>
              </a:rPr>
              <a:t>Relating to the Other Negotiator</a:t>
            </a:r>
          </a:p>
          <a:p>
            <a:pPr marL="347472" indent="-347472">
              <a:spcBef>
                <a:spcPct val="0"/>
              </a:spcBef>
              <a:spcAft>
                <a:spcPts val="1200"/>
              </a:spcAft>
              <a:defRPr/>
            </a:pPr>
            <a:r>
              <a:rPr lang="en-US" dirty="0">
                <a:latin typeface="Calibri" charset="0"/>
                <a:ea typeface="ＭＳ Ｐゴシック" charset="0"/>
                <a:cs typeface="ＭＳ Ｐゴシック" charset="0"/>
              </a:rPr>
              <a:t>Be prepared</a:t>
            </a:r>
          </a:p>
          <a:p>
            <a:pPr marL="347472" indent="-347472">
              <a:spcBef>
                <a:spcPct val="0"/>
              </a:spcBef>
              <a:spcAft>
                <a:spcPts val="1200"/>
              </a:spcAft>
              <a:defRPr/>
            </a:pPr>
            <a:r>
              <a:rPr lang="en-US" dirty="0">
                <a:latin typeface="Calibri" charset="0"/>
                <a:ea typeface="ＭＳ Ｐゴシック" charset="0"/>
                <a:cs typeface="ＭＳ Ｐゴシック" charset="0"/>
              </a:rPr>
              <a:t>Proceed with sensitivity</a:t>
            </a:r>
          </a:p>
          <a:p>
            <a:pPr marL="347472" indent="-347472">
              <a:spcBef>
                <a:spcPct val="0"/>
              </a:spcBef>
              <a:spcAft>
                <a:spcPts val="1200"/>
              </a:spcAft>
              <a:defRPr/>
            </a:pPr>
            <a:r>
              <a:rPr lang="en-US" dirty="0">
                <a:latin typeface="Calibri" charset="0"/>
                <a:ea typeface="ＭＳ Ｐゴシック" charset="0"/>
                <a:cs typeface="ＭＳ Ｐゴシック" charset="0"/>
              </a:rPr>
              <a:t>Seek common ground</a:t>
            </a:r>
          </a:p>
          <a:p>
            <a:pPr marL="347472" indent="-347472">
              <a:spcBef>
                <a:spcPct val="0"/>
              </a:spcBef>
              <a:spcAft>
                <a:spcPts val="1200"/>
              </a:spcAft>
              <a:defRPr/>
            </a:pPr>
            <a:r>
              <a:rPr lang="en-US" dirty="0">
                <a:latin typeface="Calibri" charset="0"/>
                <a:ea typeface="ＭＳ Ｐゴシック" charset="0"/>
                <a:cs typeface="ＭＳ Ｐゴシック" charset="0"/>
              </a:rPr>
              <a:t>Understand their wants and needs</a:t>
            </a:r>
          </a:p>
          <a:p>
            <a:pPr marL="347472" indent="-347472">
              <a:spcBef>
                <a:spcPct val="0"/>
              </a:spcBef>
              <a:spcAft>
                <a:spcPts val="1200"/>
              </a:spcAft>
              <a:defRPr/>
            </a:pPr>
            <a:r>
              <a:rPr lang="en-US" dirty="0">
                <a:latin typeface="Calibri" charset="0"/>
                <a:ea typeface="ＭＳ Ｐゴシック" charset="0"/>
                <a:cs typeface="ＭＳ Ｐゴシック" charset="0"/>
              </a:rPr>
              <a:t>Be wary of emotions – mine and theirs</a:t>
            </a:r>
          </a:p>
          <a:p>
            <a:pPr marL="347472" indent="-347472">
              <a:spcBef>
                <a:spcPct val="0"/>
              </a:spcBef>
              <a:spcAft>
                <a:spcPts val="1200"/>
              </a:spcAft>
              <a:defRPr/>
            </a:pPr>
            <a:r>
              <a:rPr lang="en-US" dirty="0">
                <a:latin typeface="Calibri" charset="0"/>
                <a:ea typeface="ＭＳ Ｐゴシック" charset="0"/>
                <a:cs typeface="ＭＳ Ｐゴシック" charset="0"/>
              </a:rPr>
              <a:t>Do you value other stakeholders?</a:t>
            </a:r>
          </a:p>
        </p:txBody>
      </p:sp>
    </p:spTree>
    <p:extLst>
      <p:ext uri="{BB962C8B-B14F-4D97-AF65-F5344CB8AC3E}">
        <p14:creationId xmlns:p14="http://schemas.microsoft.com/office/powerpoint/2010/main" val="17040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 calcmode="lin" valueType="num">
                                      <p:cBhvr additive="base">
                                        <p:cTn id="37" dur="500" fill="hold"/>
                                        <p:tgtEl>
                                          <p:spTgt spid="696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9635">
                                            <p:txEl>
                                              <p:pRg st="6" end="6"/>
                                            </p:txEl>
                                          </p:spTgt>
                                        </p:tgtEl>
                                        <p:attrNameLst>
                                          <p:attrName>style.visibility</p:attrName>
                                        </p:attrNameLst>
                                      </p:cBhvr>
                                      <p:to>
                                        <p:strVal val="visible"/>
                                      </p:to>
                                    </p:set>
                                    <p:anim calcmode="lin" valueType="num">
                                      <p:cBhvr additive="base">
                                        <p:cTn id="43" dur="500" fill="hold"/>
                                        <p:tgtEl>
                                          <p:spTgt spid="696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1866901" y="4772026"/>
            <a:ext cx="1711325" cy="887413"/>
          </a:xfrm>
        </p:spPr>
        <p:txBody>
          <a:bodyPr/>
          <a:lstStyle/>
          <a:p>
            <a:pPr algn="l"/>
            <a:r>
              <a:rPr lang="en-US" sz="4000" b="1">
                <a:latin typeface="Calibri" charset="0"/>
                <a:ea typeface="ＭＳ Ｐゴシック" charset="0"/>
                <a:cs typeface="ＭＳ Ｐゴシック" charset="0"/>
              </a:rPr>
              <a:t>Then…</a:t>
            </a:r>
          </a:p>
        </p:txBody>
      </p:sp>
      <p:sp>
        <p:nvSpPr>
          <p:cNvPr id="69635" name="Rectangle 3"/>
          <p:cNvSpPr>
            <a:spLocks noGrp="1"/>
          </p:cNvSpPr>
          <p:nvPr>
            <p:ph type="body" idx="4294967295"/>
          </p:nvPr>
        </p:nvSpPr>
        <p:spPr>
          <a:xfrm>
            <a:off x="1866900" y="2036764"/>
            <a:ext cx="8743950" cy="2854325"/>
          </a:xfrm>
        </p:spPr>
        <p:txBody>
          <a:bodyPr/>
          <a:lstStyle/>
          <a:p>
            <a:pPr>
              <a:spcBef>
                <a:spcPct val="0"/>
              </a:spcBef>
              <a:spcAft>
                <a:spcPts val="600"/>
              </a:spcAft>
            </a:pPr>
            <a:r>
              <a:rPr lang="en-US">
                <a:latin typeface="Calibri" charset="0"/>
                <a:ea typeface="ＭＳ Ｐゴシック" charset="0"/>
                <a:cs typeface="ＭＳ Ｐゴシック" charset="0"/>
              </a:rPr>
              <a:t>Don’t want to be around people</a:t>
            </a:r>
          </a:p>
          <a:p>
            <a:pPr>
              <a:spcBef>
                <a:spcPct val="0"/>
              </a:spcBef>
              <a:spcAft>
                <a:spcPts val="600"/>
              </a:spcAft>
            </a:pPr>
            <a:r>
              <a:rPr lang="en-US">
                <a:latin typeface="Calibri" charset="0"/>
                <a:ea typeface="ＭＳ Ｐゴシック" charset="0"/>
                <a:cs typeface="ＭＳ Ｐゴシック" charset="0"/>
              </a:rPr>
              <a:t>Neglect to listen</a:t>
            </a:r>
          </a:p>
          <a:p>
            <a:pPr>
              <a:spcBef>
                <a:spcPct val="0"/>
              </a:spcBef>
              <a:spcAft>
                <a:spcPts val="600"/>
              </a:spcAft>
            </a:pPr>
            <a:r>
              <a:rPr lang="en-US">
                <a:latin typeface="Calibri" charset="0"/>
                <a:ea typeface="ＭＳ Ｐゴシック" charset="0"/>
                <a:cs typeface="ＭＳ Ｐゴシック" charset="0"/>
              </a:rPr>
              <a:t>Don’t offer people help</a:t>
            </a:r>
          </a:p>
          <a:p>
            <a:pPr>
              <a:spcBef>
                <a:spcPct val="0"/>
              </a:spcBef>
              <a:spcAft>
                <a:spcPts val="600"/>
              </a:spcAft>
            </a:pPr>
            <a:r>
              <a:rPr lang="en-US">
                <a:latin typeface="Calibri" charset="0"/>
                <a:ea typeface="ＭＳ Ｐゴシック" charset="0"/>
                <a:cs typeface="ＭＳ Ｐゴシック" charset="0"/>
              </a:rPr>
              <a:t>Ignore people</a:t>
            </a:r>
          </a:p>
          <a:p>
            <a:pPr>
              <a:spcBef>
                <a:spcPct val="0"/>
              </a:spcBef>
              <a:spcAft>
                <a:spcPts val="600"/>
              </a:spcAft>
            </a:pPr>
            <a:r>
              <a:rPr lang="en-US">
                <a:latin typeface="Calibri" charset="0"/>
                <a:ea typeface="ＭＳ Ｐゴシック" charset="0"/>
                <a:cs typeface="ＭＳ Ｐゴシック" charset="0"/>
              </a:rPr>
              <a:t>Am indifferent…</a:t>
            </a:r>
          </a:p>
        </p:txBody>
      </p:sp>
      <p:sp>
        <p:nvSpPr>
          <p:cNvPr id="4" name="Rectangle 3"/>
          <p:cNvSpPr txBox="1">
            <a:spLocks/>
          </p:cNvSpPr>
          <p:nvPr/>
        </p:nvSpPr>
        <p:spPr bwMode="auto">
          <a:xfrm>
            <a:off x="1866900" y="5775325"/>
            <a:ext cx="54356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1800">
                <a:latin typeface="Calibri" charset="0"/>
              </a:rPr>
              <a:t>From </a:t>
            </a:r>
            <a:r>
              <a:rPr lang="en-US" sz="1800" i="1">
                <a:latin typeface="Calibri" charset="0"/>
              </a:rPr>
              <a:t>How Successful People Think </a:t>
            </a:r>
            <a:r>
              <a:rPr lang="en-US" sz="1800">
                <a:latin typeface="Calibri" charset="0"/>
              </a:rPr>
              <a:t>by John C. Maxwell</a:t>
            </a:r>
          </a:p>
          <a:p>
            <a:endParaRPr lang="en-US" sz="2800">
              <a:latin typeface="Calibri" charset="0"/>
            </a:endParaRPr>
          </a:p>
        </p:txBody>
      </p:sp>
      <p:sp>
        <p:nvSpPr>
          <p:cNvPr id="84996" name="Rectangle 2"/>
          <p:cNvSpPr txBox="1">
            <a:spLocks/>
          </p:cNvSpPr>
          <p:nvPr/>
        </p:nvSpPr>
        <p:spPr bwMode="auto">
          <a:xfrm>
            <a:off x="1866900" y="1301750"/>
            <a:ext cx="89281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latin typeface="Calibri" charset="0"/>
              </a:rPr>
              <a:t>If I…</a:t>
            </a:r>
          </a:p>
        </p:txBody>
      </p:sp>
      <p:sp>
        <p:nvSpPr>
          <p:cNvPr id="6" name="Rectangle 2"/>
          <p:cNvSpPr txBox="1">
            <a:spLocks/>
          </p:cNvSpPr>
          <p:nvPr/>
        </p:nvSpPr>
        <p:spPr bwMode="auto">
          <a:xfrm>
            <a:off x="3303588" y="4772026"/>
            <a:ext cx="6361112"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latin typeface="Calibri" charset="0"/>
              </a:rPr>
              <a:t>I Don</a:t>
            </a:r>
            <a:r>
              <a:rPr lang="ja-JP" altLang="en-US" sz="4000" b="1">
                <a:latin typeface="Calibri" charset="0"/>
              </a:rPr>
              <a:t>’</a:t>
            </a:r>
            <a:r>
              <a:rPr lang="en-US" altLang="ja-JP" sz="4000" b="1">
                <a:latin typeface="Calibri" charset="0"/>
              </a:rPr>
              <a:t>t Value People</a:t>
            </a:r>
            <a:endParaRPr lang="en-US" sz="4000" b="1">
              <a:latin typeface="Calibri" charset="0"/>
            </a:endParaRPr>
          </a:p>
        </p:txBody>
      </p:sp>
      <p:sp>
        <p:nvSpPr>
          <p:cNvPr id="84998" name="Rectangle 2"/>
          <p:cNvSpPr>
            <a:spLocks noGrp="1"/>
          </p:cNvSpPr>
          <p:nvPr>
            <p:ph type="title" idx="4294967295"/>
          </p:nvPr>
        </p:nvSpPr>
        <p:spPr>
          <a:xfrm>
            <a:off x="1381125" y="457200"/>
            <a:ext cx="9429750" cy="793750"/>
          </a:xfrm>
        </p:spPr>
        <p:txBody>
          <a:bodyPr/>
          <a:lstStyle/>
          <a:p>
            <a:r>
              <a:rPr lang="en-US" b="1">
                <a:latin typeface="Calibri" charset="0"/>
                <a:ea typeface="ＭＳ Ｐゴシック" charset="0"/>
                <a:cs typeface="ＭＳ Ｐゴシック" charset="0"/>
              </a:rPr>
              <a:t>Preparation of Communication Skills</a:t>
            </a:r>
          </a:p>
        </p:txBody>
      </p:sp>
    </p:spTree>
    <p:extLst>
      <p:ext uri="{BB962C8B-B14F-4D97-AF65-F5344CB8AC3E}">
        <p14:creationId xmlns:p14="http://schemas.microsoft.com/office/powerpoint/2010/main" val="3124908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1+#ppt_w/2"/>
                                          </p:val>
                                        </p:tav>
                                        <p:tav tm="100000">
                                          <p:val>
                                            <p:strVal val="#ppt_x"/>
                                          </p:val>
                                        </p:tav>
                                      </p:tavLst>
                                    </p:anim>
                                    <p:anim calcmode="lin" valueType="num">
                                      <p:cBhvr additive="base">
                                        <p:cTn id="8"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additive="base">
                                        <p:cTn id="13"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additive="base">
                                        <p:cTn id="19" dur="500" fill="hold"/>
                                        <p:tgtEl>
                                          <p:spTgt spid="6963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9635">
                                            <p:txEl>
                                              <p:pRg st="2" end="2"/>
                                            </p:txEl>
                                          </p:spTgt>
                                        </p:tgtEl>
                                        <p:attrNameLst>
                                          <p:attrName>style.visibility</p:attrName>
                                        </p:attrNameLst>
                                      </p:cBhvr>
                                      <p:to>
                                        <p:strVal val="visible"/>
                                      </p:to>
                                    </p:set>
                                    <p:anim calcmode="lin" valueType="num">
                                      <p:cBhvr additive="base">
                                        <p:cTn id="25"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9635">
                                            <p:txEl>
                                              <p:pRg st="3" end="3"/>
                                            </p:txEl>
                                          </p:spTgt>
                                        </p:tgtEl>
                                        <p:attrNameLst>
                                          <p:attrName>style.visibility</p:attrName>
                                        </p:attrNameLst>
                                      </p:cBhvr>
                                      <p:to>
                                        <p:strVal val="visible"/>
                                      </p:to>
                                    </p:set>
                                    <p:anim calcmode="lin" valueType="num">
                                      <p:cBhvr additive="base">
                                        <p:cTn id="31" dur="500" fill="hold"/>
                                        <p:tgtEl>
                                          <p:spTgt spid="6963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9635">
                                            <p:txEl>
                                              <p:pRg st="4" end="4"/>
                                            </p:txEl>
                                          </p:spTgt>
                                        </p:tgtEl>
                                        <p:attrNameLst>
                                          <p:attrName>style.visibility</p:attrName>
                                        </p:attrNameLst>
                                      </p:cBhvr>
                                      <p:to>
                                        <p:strVal val="visible"/>
                                      </p:to>
                                    </p:set>
                                    <p:anim calcmode="lin" valueType="num">
                                      <p:cBhvr additive="base">
                                        <p:cTn id="37" dur="500" fill="hold"/>
                                        <p:tgtEl>
                                          <p:spTgt spid="6963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4"/>
                                        </p:tgtEl>
                                        <p:attrNameLst>
                                          <p:attrName>style.visibility</p:attrName>
                                        </p:attrNameLst>
                                      </p:cBhvr>
                                      <p:to>
                                        <p:strVal val="visible"/>
                                      </p:to>
                                    </p:set>
                                    <p:anim calcmode="lin" valueType="num">
                                      <p:cBhvr additive="base">
                                        <p:cTn id="43" dur="500" fill="hold"/>
                                        <p:tgtEl>
                                          <p:spTgt spid="69634"/>
                                        </p:tgtEl>
                                        <p:attrNameLst>
                                          <p:attrName>ppt_x</p:attrName>
                                        </p:attrNameLst>
                                      </p:cBhvr>
                                      <p:tavLst>
                                        <p:tav tm="0">
                                          <p:val>
                                            <p:strVal val="0-#ppt_w/2"/>
                                          </p:val>
                                        </p:tav>
                                        <p:tav tm="100000">
                                          <p:val>
                                            <p:strVal val="#ppt_x"/>
                                          </p:val>
                                        </p:tav>
                                      </p:tavLst>
                                    </p:anim>
                                    <p:anim calcmode="lin" valueType="num">
                                      <p:cBhvr additive="base">
                                        <p:cTn id="44" dur="500" fill="hold"/>
                                        <p:tgtEl>
                                          <p:spTgt spid="6963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84996"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a:xfrm>
            <a:off x="1866901" y="4819651"/>
            <a:ext cx="1711325" cy="887413"/>
          </a:xfrm>
        </p:spPr>
        <p:txBody>
          <a:bodyPr/>
          <a:lstStyle/>
          <a:p>
            <a:pPr algn="l"/>
            <a:r>
              <a:rPr lang="en-US" sz="4000" b="1">
                <a:latin typeface="Calibri" charset="0"/>
                <a:ea typeface="ＭＳ Ｐゴシック" charset="0"/>
                <a:cs typeface="ＭＳ Ｐゴシック" charset="0"/>
              </a:rPr>
              <a:t>Then…</a:t>
            </a:r>
          </a:p>
        </p:txBody>
      </p:sp>
      <p:sp>
        <p:nvSpPr>
          <p:cNvPr id="69635" name="Rectangle 3"/>
          <p:cNvSpPr>
            <a:spLocks noGrp="1"/>
          </p:cNvSpPr>
          <p:nvPr>
            <p:ph type="body" idx="4294967295"/>
          </p:nvPr>
        </p:nvSpPr>
        <p:spPr>
          <a:xfrm>
            <a:off x="1866900" y="2046288"/>
            <a:ext cx="8743950" cy="2857500"/>
          </a:xfrm>
        </p:spPr>
        <p:txBody>
          <a:bodyPr/>
          <a:lstStyle/>
          <a:p>
            <a:pPr>
              <a:spcBef>
                <a:spcPct val="0"/>
              </a:spcBef>
              <a:spcAft>
                <a:spcPts val="600"/>
              </a:spcAft>
            </a:pPr>
            <a:r>
              <a:rPr lang="en-US">
                <a:latin typeface="Calibri" charset="0"/>
                <a:ea typeface="ＭＳ Ｐゴシック" charset="0"/>
                <a:cs typeface="ＭＳ Ｐゴシック" charset="0"/>
              </a:rPr>
              <a:t>Want to spend time with people</a:t>
            </a:r>
          </a:p>
          <a:p>
            <a:pPr>
              <a:spcBef>
                <a:spcPct val="0"/>
              </a:spcBef>
              <a:spcAft>
                <a:spcPts val="600"/>
              </a:spcAft>
            </a:pPr>
            <a:r>
              <a:rPr lang="en-US">
                <a:latin typeface="Calibri" charset="0"/>
                <a:ea typeface="ＭＳ Ｐゴシック" charset="0"/>
                <a:cs typeface="ＭＳ Ｐゴシック" charset="0"/>
              </a:rPr>
              <a:t>Listen to people</a:t>
            </a:r>
          </a:p>
          <a:p>
            <a:pPr>
              <a:spcBef>
                <a:spcPct val="0"/>
              </a:spcBef>
              <a:spcAft>
                <a:spcPts val="600"/>
              </a:spcAft>
            </a:pPr>
            <a:r>
              <a:rPr lang="en-US">
                <a:latin typeface="Calibri" charset="0"/>
                <a:ea typeface="ＭＳ Ｐゴシック" charset="0"/>
                <a:cs typeface="ＭＳ Ｐゴシック" charset="0"/>
              </a:rPr>
              <a:t>Want to help people</a:t>
            </a:r>
          </a:p>
          <a:p>
            <a:pPr>
              <a:spcBef>
                <a:spcPct val="0"/>
              </a:spcBef>
              <a:spcAft>
                <a:spcPts val="600"/>
              </a:spcAft>
            </a:pPr>
            <a:r>
              <a:rPr lang="en-US">
                <a:latin typeface="Calibri" charset="0"/>
                <a:ea typeface="ＭＳ Ｐゴシック" charset="0"/>
                <a:cs typeface="ＭＳ Ｐゴシック" charset="0"/>
              </a:rPr>
              <a:t>Am influenced by people</a:t>
            </a:r>
          </a:p>
          <a:p>
            <a:pPr>
              <a:spcBef>
                <a:spcPct val="0"/>
              </a:spcBef>
              <a:spcAft>
                <a:spcPts val="600"/>
              </a:spcAft>
            </a:pPr>
            <a:r>
              <a:rPr lang="en-US">
                <a:latin typeface="Calibri" charset="0"/>
                <a:ea typeface="ＭＳ Ｐゴシック" charset="0"/>
                <a:cs typeface="ＭＳ Ｐゴシック" charset="0"/>
              </a:rPr>
              <a:t>Respect people</a:t>
            </a:r>
          </a:p>
        </p:txBody>
      </p:sp>
      <p:sp>
        <p:nvSpPr>
          <p:cNvPr id="4" name="Rectangle 3"/>
          <p:cNvSpPr txBox="1">
            <a:spLocks/>
          </p:cNvSpPr>
          <p:nvPr/>
        </p:nvSpPr>
        <p:spPr bwMode="auto">
          <a:xfrm>
            <a:off x="1866900" y="5775325"/>
            <a:ext cx="54356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1800">
                <a:latin typeface="Calibri" charset="0"/>
              </a:rPr>
              <a:t>From </a:t>
            </a:r>
            <a:r>
              <a:rPr lang="en-US" sz="1800" i="1">
                <a:latin typeface="Calibri" charset="0"/>
              </a:rPr>
              <a:t>How Successful People Think </a:t>
            </a:r>
            <a:r>
              <a:rPr lang="en-US" sz="1800">
                <a:latin typeface="Calibri" charset="0"/>
              </a:rPr>
              <a:t>by John C. Maxwell</a:t>
            </a:r>
          </a:p>
          <a:p>
            <a:endParaRPr lang="en-US" sz="2800">
              <a:latin typeface="Calibri" charset="0"/>
            </a:endParaRPr>
          </a:p>
        </p:txBody>
      </p:sp>
      <p:sp>
        <p:nvSpPr>
          <p:cNvPr id="87044" name="Rectangle 2"/>
          <p:cNvSpPr txBox="1">
            <a:spLocks/>
          </p:cNvSpPr>
          <p:nvPr/>
        </p:nvSpPr>
        <p:spPr bwMode="auto">
          <a:xfrm>
            <a:off x="1819275" y="1347788"/>
            <a:ext cx="89281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latin typeface="Calibri" charset="0"/>
              </a:rPr>
              <a:t>If I…</a:t>
            </a:r>
          </a:p>
        </p:txBody>
      </p:sp>
      <p:sp>
        <p:nvSpPr>
          <p:cNvPr id="6" name="Rectangle 2"/>
          <p:cNvSpPr txBox="1">
            <a:spLocks/>
          </p:cNvSpPr>
          <p:nvPr/>
        </p:nvSpPr>
        <p:spPr bwMode="auto">
          <a:xfrm>
            <a:off x="3303589" y="4819651"/>
            <a:ext cx="4473575" cy="88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latin typeface="Calibri" charset="0"/>
              </a:rPr>
              <a:t>I Value People</a:t>
            </a:r>
          </a:p>
        </p:txBody>
      </p:sp>
      <p:sp>
        <p:nvSpPr>
          <p:cNvPr id="87046" name="Rectangle 2"/>
          <p:cNvSpPr>
            <a:spLocks noGrp="1"/>
          </p:cNvSpPr>
          <p:nvPr>
            <p:ph type="title" idx="4294967295"/>
          </p:nvPr>
        </p:nvSpPr>
        <p:spPr>
          <a:xfrm>
            <a:off x="1381125" y="457200"/>
            <a:ext cx="9429750" cy="793750"/>
          </a:xfrm>
        </p:spPr>
        <p:txBody>
          <a:bodyPr/>
          <a:lstStyle/>
          <a:p>
            <a:r>
              <a:rPr lang="en-US" b="1">
                <a:latin typeface="Calibri" charset="0"/>
                <a:ea typeface="ＭＳ Ｐゴシック" charset="0"/>
                <a:cs typeface="ＭＳ Ｐゴシック" charset="0"/>
              </a:rPr>
              <a:t>Preparation of Communication Skills</a:t>
            </a:r>
          </a:p>
        </p:txBody>
      </p:sp>
    </p:spTree>
    <p:extLst>
      <p:ext uri="{BB962C8B-B14F-4D97-AF65-F5344CB8AC3E}">
        <p14:creationId xmlns:p14="http://schemas.microsoft.com/office/powerpoint/2010/main" val="563129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1+#ppt_w/2"/>
                                          </p:val>
                                        </p:tav>
                                        <p:tav tm="100000">
                                          <p:val>
                                            <p:strVal val="#ppt_x"/>
                                          </p:val>
                                        </p:tav>
                                      </p:tavLst>
                                    </p:anim>
                                    <p:anim calcmode="lin" valueType="num">
                                      <p:cBhvr additive="base">
                                        <p:cTn id="8" dur="500" fill="hold"/>
                                        <p:tgtEl>
                                          <p:spTgt spid="870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additive="base">
                                        <p:cTn id="13"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35">
                                            <p:txEl>
                                              <p:pRg st="1" end="1"/>
                                            </p:txEl>
                                          </p:spTgt>
                                        </p:tgtEl>
                                        <p:attrNameLst>
                                          <p:attrName>style.visibility</p:attrName>
                                        </p:attrNameLst>
                                      </p:cBhvr>
                                      <p:to>
                                        <p:strVal val="visible"/>
                                      </p:to>
                                    </p:set>
                                    <p:anim calcmode="lin" valueType="num">
                                      <p:cBhvr additive="base">
                                        <p:cTn id="19" dur="500" fill="hold"/>
                                        <p:tgtEl>
                                          <p:spTgt spid="6963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9635">
                                            <p:txEl>
                                              <p:pRg st="2" end="2"/>
                                            </p:txEl>
                                          </p:spTgt>
                                        </p:tgtEl>
                                        <p:attrNameLst>
                                          <p:attrName>style.visibility</p:attrName>
                                        </p:attrNameLst>
                                      </p:cBhvr>
                                      <p:to>
                                        <p:strVal val="visible"/>
                                      </p:to>
                                    </p:set>
                                    <p:anim calcmode="lin" valueType="num">
                                      <p:cBhvr additive="base">
                                        <p:cTn id="25" dur="500" fill="hold"/>
                                        <p:tgtEl>
                                          <p:spTgt spid="6963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9635">
                                            <p:txEl>
                                              <p:pRg st="3" end="3"/>
                                            </p:txEl>
                                          </p:spTgt>
                                        </p:tgtEl>
                                        <p:attrNameLst>
                                          <p:attrName>style.visibility</p:attrName>
                                        </p:attrNameLst>
                                      </p:cBhvr>
                                      <p:to>
                                        <p:strVal val="visible"/>
                                      </p:to>
                                    </p:set>
                                    <p:anim calcmode="lin" valueType="num">
                                      <p:cBhvr additive="base">
                                        <p:cTn id="31" dur="500" fill="hold"/>
                                        <p:tgtEl>
                                          <p:spTgt spid="6963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9635">
                                            <p:txEl>
                                              <p:pRg st="4" end="4"/>
                                            </p:txEl>
                                          </p:spTgt>
                                        </p:tgtEl>
                                        <p:attrNameLst>
                                          <p:attrName>style.visibility</p:attrName>
                                        </p:attrNameLst>
                                      </p:cBhvr>
                                      <p:to>
                                        <p:strVal val="visible"/>
                                      </p:to>
                                    </p:set>
                                    <p:anim calcmode="lin" valueType="num">
                                      <p:cBhvr additive="base">
                                        <p:cTn id="37" dur="500" fill="hold"/>
                                        <p:tgtEl>
                                          <p:spTgt spid="6963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4"/>
                                        </p:tgtEl>
                                        <p:attrNameLst>
                                          <p:attrName>style.visibility</p:attrName>
                                        </p:attrNameLst>
                                      </p:cBhvr>
                                      <p:to>
                                        <p:strVal val="visible"/>
                                      </p:to>
                                    </p:set>
                                    <p:anim calcmode="lin" valueType="num">
                                      <p:cBhvr additive="base">
                                        <p:cTn id="43" dur="500" fill="hold"/>
                                        <p:tgtEl>
                                          <p:spTgt spid="69634"/>
                                        </p:tgtEl>
                                        <p:attrNameLst>
                                          <p:attrName>ppt_x</p:attrName>
                                        </p:attrNameLst>
                                      </p:cBhvr>
                                      <p:tavLst>
                                        <p:tav tm="0">
                                          <p:val>
                                            <p:strVal val="0-#ppt_w/2"/>
                                          </p:val>
                                        </p:tav>
                                        <p:tav tm="100000">
                                          <p:val>
                                            <p:strVal val="#ppt_x"/>
                                          </p:val>
                                        </p:tav>
                                      </p:tavLst>
                                    </p:anim>
                                    <p:anim calcmode="lin" valueType="num">
                                      <p:cBhvr additive="base">
                                        <p:cTn id="44" dur="500" fill="hold"/>
                                        <p:tgtEl>
                                          <p:spTgt spid="6963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8704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a:xfrm>
            <a:off x="1524000" y="396875"/>
            <a:ext cx="9144000" cy="1143000"/>
          </a:xfrm>
        </p:spPr>
        <p:txBody>
          <a:bodyPr/>
          <a:lstStyle/>
          <a:p>
            <a:r>
              <a:rPr lang="en-US" b="1">
                <a:latin typeface="Calibri" charset="0"/>
                <a:ea typeface="ＭＳ Ｐゴシック" charset="0"/>
                <a:cs typeface="ＭＳ Ｐゴシック" charset="0"/>
              </a:rPr>
              <a:t>Preparation of Attitude</a:t>
            </a:r>
          </a:p>
        </p:txBody>
      </p:sp>
      <p:sp>
        <p:nvSpPr>
          <p:cNvPr id="68611" name="Rectangle 3"/>
          <p:cNvSpPr>
            <a:spLocks noGrp="1"/>
          </p:cNvSpPr>
          <p:nvPr>
            <p:ph type="body" sz="half" idx="4294967295"/>
          </p:nvPr>
        </p:nvSpPr>
        <p:spPr>
          <a:xfrm>
            <a:off x="1814514" y="1658938"/>
            <a:ext cx="4389437" cy="3827462"/>
          </a:xfrm>
        </p:spPr>
        <p:txBody>
          <a:bodyPr/>
          <a:lstStyle/>
          <a:p>
            <a:pPr marL="0" indent="0">
              <a:spcBef>
                <a:spcPts val="0"/>
              </a:spcBef>
              <a:spcAft>
                <a:spcPts val="1200"/>
              </a:spcAft>
              <a:buNone/>
              <a:defRPr/>
            </a:pPr>
            <a:r>
              <a:rPr lang="en-US" sz="3600" b="1" dirty="0">
                <a:ea typeface="ＭＳ Ｐゴシック" pitchFamily="1" charset="-128"/>
              </a:rPr>
              <a:t>Mine:</a:t>
            </a:r>
          </a:p>
          <a:p>
            <a:pPr>
              <a:defRPr/>
            </a:pPr>
            <a:r>
              <a:rPr lang="en-US" dirty="0">
                <a:ea typeface="ＭＳ Ｐゴシック" pitchFamily="1" charset="-128"/>
              </a:rPr>
              <a:t>Attitude toward others</a:t>
            </a:r>
          </a:p>
          <a:p>
            <a:pPr>
              <a:defRPr/>
            </a:pPr>
            <a:r>
              <a:rPr lang="en-US" dirty="0">
                <a:ea typeface="ＭＳ Ｐゴシック" pitchFamily="1" charset="-128"/>
              </a:rPr>
              <a:t>Your self-evaluation</a:t>
            </a:r>
          </a:p>
          <a:p>
            <a:pPr>
              <a:defRPr/>
            </a:pPr>
            <a:r>
              <a:rPr lang="en-US" dirty="0">
                <a:ea typeface="ＭＳ Ｐゴシック" pitchFamily="1" charset="-128"/>
              </a:rPr>
              <a:t>Difficult? Proving something?</a:t>
            </a:r>
          </a:p>
          <a:p>
            <a:pPr>
              <a:defRPr/>
            </a:pPr>
            <a:r>
              <a:rPr lang="en-US" dirty="0">
                <a:ea typeface="ＭＳ Ｐゴシック" pitchFamily="1" charset="-128"/>
              </a:rPr>
              <a:t>Which is mine:  selfish or selfless?</a:t>
            </a:r>
          </a:p>
        </p:txBody>
      </p:sp>
      <p:sp>
        <p:nvSpPr>
          <p:cNvPr id="68612" name="Rectangle 4"/>
          <p:cNvSpPr>
            <a:spLocks noGrp="1"/>
          </p:cNvSpPr>
          <p:nvPr>
            <p:ph type="body" sz="half" idx="4294967295"/>
          </p:nvPr>
        </p:nvSpPr>
        <p:spPr>
          <a:xfrm>
            <a:off x="6315075" y="1655764"/>
            <a:ext cx="4389438" cy="3830637"/>
          </a:xfrm>
        </p:spPr>
        <p:txBody>
          <a:bodyPr/>
          <a:lstStyle/>
          <a:p>
            <a:pPr marL="0" indent="0">
              <a:spcBef>
                <a:spcPts val="0"/>
              </a:spcBef>
              <a:spcAft>
                <a:spcPts val="1200"/>
              </a:spcAft>
              <a:buNone/>
              <a:defRPr/>
            </a:pPr>
            <a:r>
              <a:rPr lang="en-US" sz="3600" b="1" dirty="0">
                <a:ea typeface="ＭＳ Ｐゴシック" pitchFamily="1" charset="-128"/>
              </a:rPr>
              <a:t>Other Negotiator:</a:t>
            </a:r>
          </a:p>
          <a:p>
            <a:pPr>
              <a:defRPr/>
            </a:pPr>
            <a:r>
              <a:rPr lang="en-US" dirty="0">
                <a:ea typeface="ＭＳ Ｐゴシック" pitchFamily="1" charset="-128"/>
              </a:rPr>
              <a:t>Background of the decision maker</a:t>
            </a:r>
          </a:p>
          <a:p>
            <a:pPr>
              <a:defRPr/>
            </a:pPr>
            <a:r>
              <a:rPr lang="en-US" dirty="0">
                <a:ea typeface="ＭＳ Ｐゴシック" pitchFamily="1" charset="-128"/>
              </a:rPr>
              <a:t>Personality of decision maker</a:t>
            </a:r>
          </a:p>
          <a:p>
            <a:pPr>
              <a:defRPr/>
            </a:pPr>
            <a:r>
              <a:rPr lang="en-US" dirty="0">
                <a:ea typeface="ＭＳ Ｐゴシック" pitchFamily="1" charset="-128"/>
              </a:rPr>
              <a:t>Difficult? Proving something?</a:t>
            </a:r>
          </a:p>
        </p:txBody>
      </p:sp>
    </p:spTree>
    <p:extLst>
      <p:ext uri="{BB962C8B-B14F-4D97-AF65-F5344CB8AC3E}">
        <p14:creationId xmlns:p14="http://schemas.microsoft.com/office/powerpoint/2010/main" val="3451279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8612">
                                            <p:txEl>
                                              <p:pRg st="0" end="0"/>
                                            </p:txEl>
                                          </p:spTgt>
                                        </p:tgtEl>
                                        <p:attrNameLst>
                                          <p:attrName>style.visibility</p:attrName>
                                        </p:attrNameLst>
                                      </p:cBhvr>
                                      <p:to>
                                        <p:strVal val="visible"/>
                                      </p:to>
                                    </p:set>
                                    <p:anim calcmode="lin" valueType="num">
                                      <p:cBhvr additive="base">
                                        <p:cTn id="37" dur="500" fill="hold"/>
                                        <p:tgtEl>
                                          <p:spTgt spid="6861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8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8612">
                                            <p:txEl>
                                              <p:pRg st="1" end="1"/>
                                            </p:txEl>
                                          </p:spTgt>
                                        </p:tgtEl>
                                        <p:attrNameLst>
                                          <p:attrName>style.visibility</p:attrName>
                                        </p:attrNameLst>
                                      </p:cBhvr>
                                      <p:to>
                                        <p:strVal val="visible"/>
                                      </p:to>
                                    </p:set>
                                    <p:anim calcmode="lin" valueType="num">
                                      <p:cBhvr additive="base">
                                        <p:cTn id="43" dur="500" fill="hold"/>
                                        <p:tgtEl>
                                          <p:spTgt spid="68612">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8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68612">
                                            <p:txEl>
                                              <p:pRg st="2" end="2"/>
                                            </p:txEl>
                                          </p:spTgt>
                                        </p:tgtEl>
                                        <p:attrNameLst>
                                          <p:attrName>style.visibility</p:attrName>
                                        </p:attrNameLst>
                                      </p:cBhvr>
                                      <p:to>
                                        <p:strVal val="visible"/>
                                      </p:to>
                                    </p:set>
                                    <p:anim calcmode="lin" valueType="num">
                                      <p:cBhvr additive="base">
                                        <p:cTn id="49" dur="500" fill="hold"/>
                                        <p:tgtEl>
                                          <p:spTgt spid="68612">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8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68612">
                                            <p:txEl>
                                              <p:pRg st="3" end="3"/>
                                            </p:txEl>
                                          </p:spTgt>
                                        </p:tgtEl>
                                        <p:attrNameLst>
                                          <p:attrName>style.visibility</p:attrName>
                                        </p:attrNameLst>
                                      </p:cBhvr>
                                      <p:to>
                                        <p:strVal val="visible"/>
                                      </p:to>
                                    </p:set>
                                    <p:anim calcmode="lin" valueType="num">
                                      <p:cBhvr additive="base">
                                        <p:cTn id="55" dur="500" fill="hold"/>
                                        <p:tgtEl>
                                          <p:spTgt spid="68612">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86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1477963" y="1951039"/>
            <a:ext cx="6577012" cy="403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200"/>
              </a:spcAft>
              <a:buFont typeface="Arial" charset="0"/>
              <a:buChar char="•"/>
            </a:pPr>
            <a:r>
              <a:rPr lang="en-US" sz="3200">
                <a:latin typeface="Calibri" charset="0"/>
              </a:rPr>
              <a:t>Recognize the hand you’re dealt</a:t>
            </a:r>
          </a:p>
          <a:p>
            <a:pPr>
              <a:spcAft>
                <a:spcPts val="1200"/>
              </a:spcAft>
              <a:buFont typeface="Arial" charset="0"/>
              <a:buChar char="•"/>
            </a:pPr>
            <a:r>
              <a:rPr lang="en-US" sz="3200">
                <a:latin typeface="Calibri" charset="0"/>
              </a:rPr>
              <a:t>Make the best lemonade from the lemons you have</a:t>
            </a:r>
          </a:p>
          <a:p>
            <a:pPr>
              <a:spcAft>
                <a:spcPts val="600"/>
              </a:spcAft>
              <a:buFont typeface="Arial" charset="0"/>
              <a:buChar char="•"/>
            </a:pPr>
            <a:r>
              <a:rPr lang="en-US" sz="3200">
                <a:latin typeface="Calibri" charset="0"/>
              </a:rPr>
              <a:t>Here are 3 critical variables:</a:t>
            </a:r>
          </a:p>
          <a:p>
            <a:pPr lvl="1">
              <a:spcAft>
                <a:spcPts val="600"/>
              </a:spcAft>
              <a:buFont typeface="Arial" charset="0"/>
              <a:buChar char="–"/>
            </a:pPr>
            <a:r>
              <a:rPr lang="en-US" sz="3000">
                <a:latin typeface="Calibri" charset="0"/>
              </a:rPr>
              <a:t>Power</a:t>
            </a:r>
          </a:p>
          <a:p>
            <a:pPr lvl="1">
              <a:spcAft>
                <a:spcPts val="600"/>
              </a:spcAft>
              <a:buFont typeface="Arial" charset="0"/>
              <a:buChar char="–"/>
            </a:pPr>
            <a:r>
              <a:rPr lang="en-US" sz="3000">
                <a:latin typeface="Calibri" charset="0"/>
              </a:rPr>
              <a:t>Time</a:t>
            </a:r>
          </a:p>
          <a:p>
            <a:pPr lvl="1">
              <a:spcAft>
                <a:spcPts val="600"/>
              </a:spcAft>
              <a:buFont typeface="Arial" charset="0"/>
              <a:buChar char="–"/>
            </a:pPr>
            <a:r>
              <a:rPr lang="en-US" sz="3000">
                <a:latin typeface="Calibri" charset="0"/>
              </a:rPr>
              <a:t>Information</a:t>
            </a:r>
          </a:p>
        </p:txBody>
      </p:sp>
      <p:sp>
        <p:nvSpPr>
          <p:cNvPr id="91138" name="Rectangle 2"/>
          <p:cNvSpPr>
            <a:spLocks noGrp="1"/>
          </p:cNvSpPr>
          <p:nvPr>
            <p:ph type="title" idx="4294967295"/>
          </p:nvPr>
        </p:nvSpPr>
        <p:spPr>
          <a:xfrm>
            <a:off x="1524000" y="396876"/>
            <a:ext cx="9144000" cy="1319213"/>
          </a:xfrm>
          <a:extLst>
            <a:ext uri="{91240B29-F687-4f45-9708-019B960494DF}">
              <a14:hiddenLine xmlns:a14="http://schemas.microsoft.com/office/drawing/2010/main" xmlns="" w="28575">
                <a:solidFill>
                  <a:srgbClr val="000000"/>
                </a:solidFill>
                <a:miter lim="800000"/>
                <a:headEnd/>
                <a:tailEnd/>
              </a14:hiddenLine>
            </a:ext>
          </a:extLst>
        </p:spPr>
        <p:txBody>
          <a:bodyPr anchor="t"/>
          <a:lstStyle/>
          <a:p>
            <a:r>
              <a:rPr lang="en-US" sz="4000" b="1">
                <a:solidFill>
                  <a:srgbClr val="000000"/>
                </a:solidFill>
                <a:latin typeface="Calibri" charset="0"/>
                <a:ea typeface="ＭＳ Ｐゴシック" charset="0"/>
                <a:cs typeface="ＭＳ Ｐゴシック" charset="0"/>
              </a:rPr>
              <a:t>Preparation B: Critical Variables  </a:t>
            </a:r>
            <a:br>
              <a:rPr lang="en-US" sz="4000" b="1">
                <a:solidFill>
                  <a:srgbClr val="000000"/>
                </a:solidFill>
                <a:latin typeface="Calibri" charset="0"/>
                <a:ea typeface="ＭＳ Ｐゴシック" charset="0"/>
                <a:cs typeface="ＭＳ Ｐゴシック" charset="0"/>
              </a:rPr>
            </a:br>
            <a:r>
              <a:rPr lang="en-US" sz="4000" b="1">
                <a:solidFill>
                  <a:srgbClr val="000000"/>
                </a:solidFill>
                <a:latin typeface="Calibri" charset="0"/>
                <a:ea typeface="ＭＳ Ｐゴシック" charset="0"/>
                <a:cs typeface="ＭＳ Ｐゴシック" charset="0"/>
              </a:rPr>
              <a:t>During the Negotiating Process</a:t>
            </a:r>
          </a:p>
        </p:txBody>
      </p:sp>
      <p:pic>
        <p:nvPicPr>
          <p:cNvPr id="91139" name="Picture 4" descr="MPj04069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8838" y="4179888"/>
            <a:ext cx="2057400" cy="14859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91140" name="Picture 5" descr="MPj017496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398963"/>
            <a:ext cx="1897062" cy="1752600"/>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91141" name="Picture 6" descr="MPj038783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0851" y="2092326"/>
            <a:ext cx="1908175" cy="1635125"/>
          </a:xfrm>
          <a:prstGeom prst="rect">
            <a:avLst/>
          </a:prstGeom>
          <a:solidFill>
            <a:schemeClr val="tx2"/>
          </a:solidFill>
          <a:ln w="9525">
            <a:solidFill>
              <a:schemeClr val="tx2"/>
            </a:solidFill>
            <a:miter lim="800000"/>
            <a:headEnd/>
            <a:tailEnd/>
          </a:ln>
        </p:spPr>
      </p:pic>
    </p:spTree>
    <p:extLst>
      <p:ext uri="{BB962C8B-B14F-4D97-AF65-F5344CB8AC3E}">
        <p14:creationId xmlns:p14="http://schemas.microsoft.com/office/powerpoint/2010/main" val="362299453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114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 calcmode="lin" valueType="num">
                                      <p:cBhvr additive="base">
                                        <p:cTn id="2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113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114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a:xfrm>
            <a:off x="1524000" y="381001"/>
            <a:ext cx="9144000" cy="925513"/>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solidFill>
                  <a:srgbClr val="000000"/>
                </a:solidFill>
                <a:latin typeface="Calibri" charset="0"/>
                <a:ea typeface="ＭＳ Ｐゴシック" charset="0"/>
                <a:cs typeface="ＭＳ Ｐゴシック" charset="0"/>
              </a:rPr>
              <a:t>Critical Variable:  Power</a:t>
            </a:r>
            <a:endParaRPr lang="en-US" sz="4000" b="1">
              <a:solidFill>
                <a:srgbClr val="000000"/>
              </a:solidFill>
              <a:latin typeface="Calibri" charset="0"/>
              <a:ea typeface="ＭＳ Ｐゴシック" charset="0"/>
              <a:cs typeface="ＭＳ Ｐゴシック" charset="0"/>
            </a:endParaRPr>
          </a:p>
        </p:txBody>
      </p:sp>
      <p:sp>
        <p:nvSpPr>
          <p:cNvPr id="30723" name="Rectangle 3"/>
          <p:cNvSpPr>
            <a:spLocks noGrp="1"/>
          </p:cNvSpPr>
          <p:nvPr>
            <p:ph type="body" idx="4294967295"/>
          </p:nvPr>
        </p:nvSpPr>
        <p:spPr>
          <a:xfrm>
            <a:off x="1884364" y="2249489"/>
            <a:ext cx="8777287" cy="3144837"/>
          </a:xfrm>
        </p:spPr>
        <p:txBody>
          <a:bodyPr/>
          <a:lstStyle/>
          <a:p>
            <a:pPr>
              <a:spcBef>
                <a:spcPct val="0"/>
              </a:spcBef>
              <a:spcAft>
                <a:spcPts val="3600"/>
              </a:spcAft>
            </a:pPr>
            <a:r>
              <a:rPr lang="en-US">
                <a:latin typeface="Calibri" charset="0"/>
                <a:ea typeface="ＭＳ Ｐゴシック" charset="0"/>
                <a:cs typeface="ＭＳ Ｐゴシック" charset="0"/>
              </a:rPr>
              <a:t>Leverage, Leverage, Leverage!</a:t>
            </a:r>
          </a:p>
          <a:p>
            <a:pPr>
              <a:spcBef>
                <a:spcPct val="0"/>
              </a:spcBef>
              <a:spcAft>
                <a:spcPts val="3600"/>
              </a:spcAft>
            </a:pPr>
            <a:r>
              <a:rPr lang="en-US">
                <a:latin typeface="Calibri" charset="0"/>
                <a:ea typeface="ＭＳ Ｐゴシック" charset="0"/>
                <a:cs typeface="ＭＳ Ｐゴシック" charset="0"/>
              </a:rPr>
              <a:t>You need alternative building choices and tenants</a:t>
            </a:r>
          </a:p>
          <a:p>
            <a:pPr>
              <a:spcBef>
                <a:spcPct val="0"/>
              </a:spcBef>
              <a:spcAft>
                <a:spcPts val="3600"/>
              </a:spcAft>
            </a:pPr>
            <a:r>
              <a:rPr lang="en-US">
                <a:latin typeface="Calibri" charset="0"/>
                <a:ea typeface="ＭＳ Ｐゴシック" charset="0"/>
                <a:cs typeface="ＭＳ Ｐゴシック" charset="0"/>
              </a:rPr>
              <a:t>BATNA</a:t>
            </a:r>
          </a:p>
        </p:txBody>
      </p:sp>
      <p:sp>
        <p:nvSpPr>
          <p:cNvPr id="6" name="Rectangle 5"/>
          <p:cNvSpPr>
            <a:spLocks noChangeArrowheads="1"/>
          </p:cNvSpPr>
          <p:nvPr/>
        </p:nvSpPr>
        <p:spPr bwMode="auto">
          <a:xfrm>
            <a:off x="1193800" y="119380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COMPETITION</a:t>
            </a:r>
          </a:p>
        </p:txBody>
      </p:sp>
    </p:spTree>
    <p:extLst>
      <p:ext uri="{BB962C8B-B14F-4D97-AF65-F5344CB8AC3E}">
        <p14:creationId xmlns:p14="http://schemas.microsoft.com/office/powerpoint/2010/main" val="55700456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a:xfrm>
            <a:off x="1724025" y="477838"/>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460500" y="1879600"/>
            <a:ext cx="9093200" cy="1625600"/>
          </a:xfrm>
        </p:spPr>
        <p:txBody>
          <a:bodyPr/>
          <a:lstStyle/>
          <a:p>
            <a:pPr>
              <a:spcBef>
                <a:spcPct val="0"/>
              </a:spcBef>
              <a:spcAft>
                <a:spcPts val="600"/>
              </a:spcAft>
            </a:pPr>
            <a:r>
              <a:rPr lang="en-US" sz="2400" b="1" u="sng">
                <a:latin typeface="Calibri" charset="0"/>
                <a:ea typeface="ＭＳ Ｐゴシック" charset="0"/>
                <a:cs typeface="ＭＳ Ｐゴシック" charset="0"/>
              </a:rPr>
              <a:t>B</a:t>
            </a:r>
            <a:r>
              <a:rPr lang="en-US" sz="2400">
                <a:latin typeface="Calibri" charset="0"/>
                <a:ea typeface="ＭＳ Ｐゴシック" charset="0"/>
                <a:cs typeface="ＭＳ Ｐゴシック" charset="0"/>
              </a:rPr>
              <a:t>est </a:t>
            </a:r>
            <a:r>
              <a:rPr lang="en-US" sz="2400" b="1" u="sng">
                <a:latin typeface="Calibri" charset="0"/>
                <a:ea typeface="ＭＳ Ｐゴシック" charset="0"/>
                <a:cs typeface="ＭＳ Ｐゴシック" charset="0"/>
              </a:rPr>
              <a:t>A</a:t>
            </a:r>
            <a:r>
              <a:rPr lang="en-US" sz="2400">
                <a:latin typeface="Calibri" charset="0"/>
                <a:ea typeface="ＭＳ Ｐゴシック" charset="0"/>
                <a:cs typeface="ＭＳ Ｐゴシック" charset="0"/>
              </a:rPr>
              <a:t>lternative </a:t>
            </a:r>
            <a:r>
              <a:rPr lang="en-US" sz="2400" b="1" u="sng">
                <a:latin typeface="Calibri" charset="0"/>
                <a:ea typeface="ＭＳ Ｐゴシック" charset="0"/>
                <a:cs typeface="ＭＳ Ｐゴシック" charset="0"/>
              </a:rPr>
              <a:t>T</a:t>
            </a:r>
            <a:r>
              <a:rPr lang="en-US" sz="2400">
                <a:latin typeface="Calibri" charset="0"/>
                <a:ea typeface="ＭＳ Ｐゴシック" charset="0"/>
                <a:cs typeface="ＭＳ Ｐゴシック" charset="0"/>
              </a:rPr>
              <a:t>o a </a:t>
            </a:r>
            <a:r>
              <a:rPr lang="en-US" sz="2400" b="1" u="sng">
                <a:latin typeface="Calibri" charset="0"/>
                <a:ea typeface="ＭＳ Ｐゴシック" charset="0"/>
                <a:cs typeface="ＭＳ Ｐゴシック" charset="0"/>
              </a:rPr>
              <a:t>N</a:t>
            </a:r>
            <a:r>
              <a:rPr lang="en-US" sz="2400">
                <a:latin typeface="Calibri" charset="0"/>
                <a:ea typeface="ＭＳ Ｐゴシック" charset="0"/>
                <a:cs typeface="ＭＳ Ｐゴシック" charset="0"/>
              </a:rPr>
              <a:t>egotiated </a:t>
            </a:r>
            <a:r>
              <a:rPr lang="en-US" sz="2400" b="1" u="sng">
                <a:latin typeface="Calibri" charset="0"/>
                <a:ea typeface="ＭＳ Ｐゴシック" charset="0"/>
                <a:cs typeface="ＭＳ Ｐゴシック" charset="0"/>
              </a:rPr>
              <a:t>A</a:t>
            </a:r>
            <a:r>
              <a:rPr lang="en-US" sz="2400">
                <a:latin typeface="Calibri" charset="0"/>
                <a:ea typeface="ＭＳ Ｐゴシック" charset="0"/>
                <a:cs typeface="ＭＳ Ｐゴシック" charset="0"/>
              </a:rPr>
              <a:t>greement</a:t>
            </a:r>
          </a:p>
          <a:p>
            <a:pPr>
              <a:spcBef>
                <a:spcPct val="0"/>
              </a:spcBef>
              <a:spcAft>
                <a:spcPts val="1200"/>
              </a:spcAft>
            </a:pPr>
            <a:r>
              <a:rPr lang="en-US" sz="2400">
                <a:latin typeface="Calibri" charset="0"/>
                <a:ea typeface="ＭＳ Ｐゴシック" charset="0"/>
                <a:cs typeface="ＭＳ Ｐゴシック" charset="0"/>
              </a:rPr>
              <a:t>Defined as the “if the wheels fall off the cart” plan; that is, if negotiation fails for any reason, then this is the solution we’re willing to accept.</a:t>
            </a:r>
          </a:p>
        </p:txBody>
      </p:sp>
      <p:sp>
        <p:nvSpPr>
          <p:cNvPr id="2" name="Rectangle 1"/>
          <p:cNvSpPr>
            <a:spLocks noChangeArrowheads="1"/>
          </p:cNvSpPr>
          <p:nvPr/>
        </p:nvSpPr>
        <p:spPr bwMode="auto">
          <a:xfrm>
            <a:off x="1193800" y="119380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BATNA</a:t>
            </a:r>
          </a:p>
        </p:txBody>
      </p:sp>
      <p:sp>
        <p:nvSpPr>
          <p:cNvPr id="3" name="Rectangle 2"/>
          <p:cNvSpPr>
            <a:spLocks noChangeArrowheads="1"/>
          </p:cNvSpPr>
          <p:nvPr/>
        </p:nvSpPr>
        <p:spPr bwMode="auto">
          <a:xfrm>
            <a:off x="1470026" y="3446464"/>
            <a:ext cx="5070475"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buFont typeface="Arial" charset="0"/>
              <a:buChar char="•"/>
            </a:pPr>
            <a:r>
              <a:rPr lang="en-US" sz="2400">
                <a:solidFill>
                  <a:srgbClr val="000000"/>
                </a:solidFill>
                <a:latin typeface="Calibri" charset="0"/>
              </a:rPr>
              <a:t>The process is as follows:</a:t>
            </a:r>
          </a:p>
          <a:p>
            <a:pPr marL="742950" lvl="1" indent="-285750" eaLnBrk="0" hangingPunct="0">
              <a:buFont typeface="Arial" charset="0"/>
              <a:buChar char="–"/>
            </a:pPr>
            <a:r>
              <a:rPr lang="en-US" sz="2000">
                <a:solidFill>
                  <a:srgbClr val="000000"/>
                </a:solidFill>
                <a:latin typeface="Calibri" charset="0"/>
              </a:rPr>
              <a:t>Develop a list of criteria on which the decision is being made.</a:t>
            </a:r>
          </a:p>
          <a:p>
            <a:pPr marL="742950" lvl="1" indent="-285750" eaLnBrk="0" hangingPunct="0">
              <a:buFont typeface="Arial" charset="0"/>
              <a:buChar char="–"/>
            </a:pPr>
            <a:r>
              <a:rPr lang="en-US" sz="2000">
                <a:solidFill>
                  <a:srgbClr val="000000"/>
                </a:solidFill>
                <a:latin typeface="Calibri" charset="0"/>
              </a:rPr>
              <a:t>Determine your BATNA for each item.</a:t>
            </a:r>
          </a:p>
          <a:p>
            <a:pPr marL="742950" lvl="1" indent="-285750" eaLnBrk="0" hangingPunct="0">
              <a:spcAft>
                <a:spcPts val="600"/>
              </a:spcAft>
              <a:buFont typeface="Arial" charset="0"/>
              <a:buChar char="–"/>
            </a:pPr>
            <a:r>
              <a:rPr lang="en-US" sz="2000">
                <a:solidFill>
                  <a:srgbClr val="000000"/>
                </a:solidFill>
                <a:latin typeface="Calibri" charset="0"/>
              </a:rPr>
              <a:t>Utilize this tool as needed.</a:t>
            </a:r>
          </a:p>
          <a:p>
            <a:pPr marL="342900" indent="-342900" eaLnBrk="0" hangingPunct="0">
              <a:spcAft>
                <a:spcPts val="1200"/>
              </a:spcAft>
              <a:buFont typeface="Arial" charset="0"/>
              <a:buChar char="•"/>
            </a:pPr>
            <a:r>
              <a:rPr lang="en-US" sz="2400">
                <a:solidFill>
                  <a:srgbClr val="000000"/>
                </a:solidFill>
                <a:latin typeface="Calibri" charset="0"/>
              </a:rPr>
              <a:t>Take in to consideration:  cost, feasibility and consequences.</a:t>
            </a:r>
          </a:p>
        </p:txBody>
      </p:sp>
      <p:sp>
        <p:nvSpPr>
          <p:cNvPr id="4" name="Rectangle 3"/>
          <p:cNvSpPr>
            <a:spLocks noChangeArrowheads="1"/>
          </p:cNvSpPr>
          <p:nvPr/>
        </p:nvSpPr>
        <p:spPr bwMode="auto">
          <a:xfrm>
            <a:off x="6629400" y="3443288"/>
            <a:ext cx="41910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buFont typeface="Arial" charset="0"/>
              <a:buChar char="•"/>
            </a:pPr>
            <a:r>
              <a:rPr lang="en-US" sz="2400">
                <a:solidFill>
                  <a:srgbClr val="000000"/>
                </a:solidFill>
                <a:latin typeface="Calibri" charset="0"/>
              </a:rPr>
              <a:t>Improve weak BATNA position by:</a:t>
            </a:r>
          </a:p>
          <a:p>
            <a:pPr marL="800100" lvl="1" indent="-342900" eaLnBrk="0" hangingPunct="0">
              <a:buFont typeface="Lucida Grande" charset="0"/>
              <a:buChar char="−"/>
            </a:pPr>
            <a:r>
              <a:rPr lang="en-US" sz="2000">
                <a:solidFill>
                  <a:srgbClr val="000000"/>
                </a:solidFill>
                <a:latin typeface="Calibri" charset="0"/>
              </a:rPr>
              <a:t>brainstorming</a:t>
            </a:r>
          </a:p>
          <a:p>
            <a:pPr marL="800100" lvl="1" indent="-342900" eaLnBrk="0" hangingPunct="0">
              <a:buFont typeface="Lucida Grande" charset="0"/>
              <a:buChar char="−"/>
            </a:pPr>
            <a:r>
              <a:rPr lang="en-US" sz="2000">
                <a:solidFill>
                  <a:srgbClr val="000000"/>
                </a:solidFill>
                <a:latin typeface="Calibri" charset="0"/>
              </a:rPr>
              <a:t>creativity</a:t>
            </a:r>
          </a:p>
          <a:p>
            <a:pPr marL="800100" lvl="1" indent="-342900" eaLnBrk="0" hangingPunct="0">
              <a:buFont typeface="Lucida Grande" charset="0"/>
              <a:buChar char="−"/>
            </a:pPr>
            <a:r>
              <a:rPr lang="en-US" sz="2000">
                <a:solidFill>
                  <a:srgbClr val="000000"/>
                </a:solidFill>
                <a:latin typeface="Calibri" charset="0"/>
              </a:rPr>
              <a:t>experts who may not currently be on the team.</a:t>
            </a:r>
          </a:p>
        </p:txBody>
      </p:sp>
      <p:sp>
        <p:nvSpPr>
          <p:cNvPr id="5" name="Rectangle 4"/>
          <p:cNvSpPr>
            <a:spLocks noChangeArrowheads="1"/>
          </p:cNvSpPr>
          <p:nvPr/>
        </p:nvSpPr>
        <p:spPr bwMode="auto">
          <a:xfrm>
            <a:off x="3149600" y="6067425"/>
            <a:ext cx="57023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100" i="1"/>
              <a:t>Roger Fisher and William Ury in “Yes: Getting to Yes: Negotiating Without Giving In”, 1981;</a:t>
            </a:r>
          </a:p>
          <a:p>
            <a:r>
              <a:rPr lang="en-US" sz="1100" i="1"/>
              <a:t>also credit goes to Nobel Laureate John Forbes Nash with undergraduate research</a:t>
            </a:r>
          </a:p>
        </p:txBody>
      </p:sp>
    </p:spTree>
    <p:extLst>
      <p:ext uri="{BB962C8B-B14F-4D97-AF65-F5344CB8AC3E}">
        <p14:creationId xmlns:p14="http://schemas.microsoft.com/office/powerpoint/2010/main" val="195680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85890" y="474923"/>
            <a:ext cx="7820220" cy="5551642"/>
            <a:chOff x="1233390" y="454275"/>
            <a:chExt cx="7820220" cy="5551642"/>
          </a:xfrm>
        </p:grpSpPr>
        <p:sp>
          <p:nvSpPr>
            <p:cNvPr id="8" name="Rectangle 7"/>
            <p:cNvSpPr/>
            <p:nvPr/>
          </p:nvSpPr>
          <p:spPr>
            <a:xfrm>
              <a:off x="1414624" y="908549"/>
              <a:ext cx="7217679" cy="5007347"/>
            </a:xfrm>
            <a:prstGeom prst="rect">
              <a:avLst/>
            </a:prstGeom>
            <a:solidFill>
              <a:schemeClr val="bg1"/>
            </a:solidFill>
            <a:ln w="3175">
              <a:noFill/>
            </a:ln>
            <a:effectLst>
              <a:outerShdw blurRad="41275" dist="88900" dir="2700000" algn="tl" rotWithShape="0">
                <a:schemeClr val="tx1">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BATNA Strategy Worksheet.pdf"/>
            <p:cNvPicPr>
              <a:picLocks noChangeAspect="1"/>
            </p:cNvPicPr>
            <p:nvPr/>
          </p:nvPicPr>
          <p:blipFill rotWithShape="1">
            <a:blip r:embed="rId3">
              <a:extLst>
                <a:ext uri="{28A0092B-C50C-407E-A947-70E740481C1C}">
                  <a14:useLocalDpi xmlns:a14="http://schemas.microsoft.com/office/drawing/2010/main" val="0"/>
                </a:ext>
              </a:extLst>
            </a:blip>
            <a:srcRect t="4668" b="3463"/>
            <a:stretch/>
          </p:blipFill>
          <p:spPr>
            <a:xfrm>
              <a:off x="1233390" y="454275"/>
              <a:ext cx="7820220" cy="5551642"/>
            </a:xfrm>
            <a:prstGeom prst="rect">
              <a:avLst/>
            </a:prstGeom>
          </p:spPr>
        </p:pic>
      </p:grpSp>
    </p:spTree>
    <p:extLst>
      <p:ext uri="{BB962C8B-B14F-4D97-AF65-F5344CB8AC3E}">
        <p14:creationId xmlns:p14="http://schemas.microsoft.com/office/powerpoint/2010/main" val="2038566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a:xfrm>
            <a:off x="1724025" y="485775"/>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2057400" y="2419350"/>
            <a:ext cx="8128000" cy="3460750"/>
          </a:xfrm>
        </p:spPr>
        <p:txBody>
          <a:bodyPr/>
          <a:lstStyle/>
          <a:p>
            <a:pPr marL="621792">
              <a:spcBef>
                <a:spcPts val="0"/>
              </a:spcBef>
              <a:defRPr/>
            </a:pPr>
            <a:r>
              <a:rPr lang="en-US" dirty="0" smtClean="0">
                <a:ea typeface="ＭＳ Ｐゴシック" pitchFamily="1" charset="-128"/>
              </a:rPr>
              <a:t>True authority</a:t>
            </a:r>
          </a:p>
          <a:p>
            <a:pPr marL="0" indent="0">
              <a:spcBef>
                <a:spcPts val="0"/>
              </a:spcBef>
              <a:buNone/>
              <a:defRPr/>
            </a:pPr>
            <a:endParaRPr lang="en-US" sz="2000" dirty="0">
              <a:ea typeface="ＭＳ Ｐゴシック" pitchFamily="1" charset="-128"/>
            </a:endParaRPr>
          </a:p>
          <a:p>
            <a:pPr marL="0" indent="0">
              <a:spcBef>
                <a:spcPts val="0"/>
              </a:spcBef>
              <a:spcAft>
                <a:spcPts val="1800"/>
              </a:spcAft>
              <a:buNone/>
              <a:defRPr/>
            </a:pPr>
            <a:r>
              <a:rPr lang="en-US" b="1" dirty="0" smtClean="0">
                <a:ea typeface="ＭＳ Ｐゴシック" pitchFamily="1" charset="-128"/>
              </a:rPr>
              <a:t>Can be confused with:</a:t>
            </a:r>
          </a:p>
          <a:p>
            <a:pPr marL="621792">
              <a:spcBef>
                <a:spcPts val="0"/>
              </a:spcBef>
              <a:spcAft>
                <a:spcPts val="1800"/>
              </a:spcAft>
              <a:defRPr/>
            </a:pPr>
            <a:r>
              <a:rPr lang="en-US" dirty="0" smtClean="0">
                <a:ea typeface="ＭＳ Ｐゴシック" pitchFamily="1" charset="-128"/>
              </a:rPr>
              <a:t>Perceived authority</a:t>
            </a:r>
          </a:p>
          <a:p>
            <a:pPr marL="621792">
              <a:spcBef>
                <a:spcPts val="0"/>
              </a:spcBef>
              <a:spcAft>
                <a:spcPts val="1800"/>
              </a:spcAft>
              <a:defRPr/>
            </a:pPr>
            <a:r>
              <a:rPr lang="en-US" dirty="0" smtClean="0">
                <a:ea typeface="ＭＳ Ｐゴシック" pitchFamily="1" charset="-128"/>
              </a:rPr>
              <a:t>Imagined authority</a:t>
            </a:r>
          </a:p>
        </p:txBody>
      </p:sp>
      <p:sp>
        <p:nvSpPr>
          <p:cNvPr id="2" name="Rectangle 1"/>
          <p:cNvSpPr>
            <a:spLocks noChangeArrowheads="1"/>
          </p:cNvSpPr>
          <p:nvPr/>
        </p:nvSpPr>
        <p:spPr bwMode="auto">
          <a:xfrm>
            <a:off x="1206500" y="1336675"/>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LEGITIMACY</a:t>
            </a:r>
          </a:p>
        </p:txBody>
      </p:sp>
    </p:spTree>
    <p:extLst>
      <p:ext uri="{BB962C8B-B14F-4D97-AF65-F5344CB8AC3E}">
        <p14:creationId xmlns:p14="http://schemas.microsoft.com/office/powerpoint/2010/main" val="127765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1466850" y="398463"/>
            <a:ext cx="9144000" cy="1143000"/>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latin typeface="Calibri" charset="0"/>
                <a:ea typeface="ＭＳ Ｐゴシック" charset="0"/>
                <a:cs typeface="ＭＳ Ｐゴシック" charset="0"/>
              </a:rPr>
              <a:t>Webster’s Dictionary Definition</a:t>
            </a:r>
          </a:p>
        </p:txBody>
      </p:sp>
      <p:sp>
        <p:nvSpPr>
          <p:cNvPr id="27651" name="Rectangle 3"/>
          <p:cNvSpPr>
            <a:spLocks noGrp="1"/>
          </p:cNvSpPr>
          <p:nvPr>
            <p:ph type="body" idx="4294967295"/>
          </p:nvPr>
        </p:nvSpPr>
        <p:spPr>
          <a:xfrm>
            <a:off x="1466850" y="2019300"/>
            <a:ext cx="9258300" cy="4229100"/>
          </a:xfrm>
        </p:spPr>
        <p:txBody>
          <a:bodyPr/>
          <a:lstStyle/>
          <a:p>
            <a:pPr>
              <a:spcBef>
                <a:spcPct val="0"/>
              </a:spcBef>
              <a:spcAft>
                <a:spcPts val="1800"/>
              </a:spcAft>
            </a:pPr>
            <a:r>
              <a:rPr lang="en-US">
                <a:latin typeface="Calibri" charset="0"/>
                <a:ea typeface="ＭＳ Ｐゴシック" charset="0"/>
                <a:cs typeface="ＭＳ Ｐゴシック" charset="0"/>
              </a:rPr>
              <a:t>Negotiate: “to settle or conclude a transaction. To transfer or sell. To succeed in crossing, moving through, etc.” </a:t>
            </a:r>
            <a:endParaRPr lang="en-US" b="1">
              <a:latin typeface="Calibri" charset="0"/>
              <a:ea typeface="ＭＳ Ｐゴシック" charset="0"/>
              <a:cs typeface="ＭＳ Ｐゴシック" charset="0"/>
            </a:endParaRPr>
          </a:p>
          <a:p>
            <a:pPr>
              <a:spcBef>
                <a:spcPct val="0"/>
              </a:spcBef>
              <a:spcAft>
                <a:spcPts val="1800"/>
              </a:spcAft>
            </a:pPr>
            <a:r>
              <a:rPr lang="en-US">
                <a:latin typeface="Calibri" charset="0"/>
                <a:ea typeface="ＭＳ Ｐゴシック" charset="0"/>
                <a:cs typeface="ＭＳ Ｐゴシック" charset="0"/>
              </a:rPr>
              <a:t>Negotiation:  “conferring or bargaining to reach an agreement.”</a:t>
            </a:r>
          </a:p>
        </p:txBody>
      </p:sp>
    </p:spTree>
    <p:extLst>
      <p:ext uri="{BB962C8B-B14F-4D97-AF65-F5344CB8AC3E}">
        <p14:creationId xmlns:p14="http://schemas.microsoft.com/office/powerpoint/2010/main" val="36665618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idx="4294967295"/>
          </p:nvPr>
        </p:nvSpPr>
        <p:spPr>
          <a:xfrm>
            <a:off x="1724025" y="4572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574800" y="2057400"/>
            <a:ext cx="8242300" cy="4305300"/>
          </a:xfrm>
        </p:spPr>
        <p:txBody>
          <a:bodyPr/>
          <a:lstStyle/>
          <a:p>
            <a:pPr marL="0" indent="0">
              <a:spcBef>
                <a:spcPts val="0"/>
              </a:spcBef>
              <a:spcAft>
                <a:spcPts val="1200"/>
              </a:spcAft>
              <a:buNone/>
              <a:defRPr/>
            </a:pPr>
            <a:r>
              <a:rPr lang="en-US" sz="3600" dirty="0">
                <a:ea typeface="ＭＳ Ｐゴシック" pitchFamily="1" charset="-128"/>
              </a:rPr>
              <a:t>The keys to success in risk taking are:</a:t>
            </a:r>
          </a:p>
          <a:p>
            <a:pPr marL="621792">
              <a:spcBef>
                <a:spcPts val="0"/>
              </a:spcBef>
              <a:spcAft>
                <a:spcPts val="1200"/>
              </a:spcAft>
              <a:defRPr/>
            </a:pPr>
            <a:r>
              <a:rPr lang="en-US" dirty="0" smtClean="0">
                <a:ea typeface="ＭＳ Ｐゴシック" pitchFamily="1" charset="-128"/>
              </a:rPr>
              <a:t>Be willing to walk</a:t>
            </a:r>
          </a:p>
          <a:p>
            <a:pPr marL="621792">
              <a:spcBef>
                <a:spcPts val="0"/>
              </a:spcBef>
              <a:defRPr/>
            </a:pPr>
            <a:r>
              <a:rPr lang="en-US" dirty="0" smtClean="0">
                <a:ea typeface="ＭＳ Ｐゴシック" pitchFamily="1" charset="-128"/>
              </a:rPr>
              <a:t>Willing for negotiations to be unsuccessful</a:t>
            </a:r>
          </a:p>
          <a:p>
            <a:pPr marL="0" indent="0">
              <a:spcBef>
                <a:spcPts val="0"/>
              </a:spcBef>
              <a:buNone/>
              <a:defRPr/>
            </a:pPr>
            <a:endParaRPr lang="en-US" sz="1800" dirty="0">
              <a:ea typeface="ＭＳ Ｐゴシック" pitchFamily="1" charset="-128"/>
            </a:endParaRPr>
          </a:p>
          <a:p>
            <a:pPr marL="0" indent="0">
              <a:spcBef>
                <a:spcPts val="0"/>
              </a:spcBef>
              <a:spcAft>
                <a:spcPts val="1200"/>
              </a:spcAft>
              <a:buNone/>
              <a:defRPr/>
            </a:pPr>
            <a:r>
              <a:rPr lang="en-US" sz="3600" dirty="0">
                <a:ea typeface="ＭＳ Ｐゴシック" pitchFamily="1" charset="-128"/>
              </a:rPr>
              <a:t>How?</a:t>
            </a:r>
          </a:p>
          <a:p>
            <a:pPr marL="621792">
              <a:spcBef>
                <a:spcPts val="0"/>
              </a:spcBef>
              <a:spcAft>
                <a:spcPts val="1200"/>
              </a:spcAft>
              <a:defRPr/>
            </a:pPr>
            <a:r>
              <a:rPr lang="en-US" dirty="0" smtClean="0">
                <a:ea typeface="ＭＳ Ｐゴシック" pitchFamily="1" charset="-128"/>
              </a:rPr>
              <a:t>Be patient</a:t>
            </a:r>
          </a:p>
          <a:p>
            <a:pPr marL="621792">
              <a:spcBef>
                <a:spcPts val="0"/>
              </a:spcBef>
              <a:spcAft>
                <a:spcPts val="1800"/>
              </a:spcAft>
              <a:defRPr/>
            </a:pPr>
            <a:r>
              <a:rPr lang="en-US" dirty="0" smtClean="0">
                <a:ea typeface="ＭＳ Ｐゴシック" pitchFamily="1" charset="-128"/>
              </a:rPr>
              <a:t>Without spite</a:t>
            </a:r>
            <a:endParaRPr lang="en-US" dirty="0">
              <a:ea typeface="ＭＳ Ｐゴシック" pitchFamily="1" charset="-128"/>
            </a:endParaRPr>
          </a:p>
        </p:txBody>
      </p:sp>
      <p:sp>
        <p:nvSpPr>
          <p:cNvPr id="2" name="Rectangle 1"/>
          <p:cNvSpPr>
            <a:spLocks noChangeArrowheads="1"/>
          </p:cNvSpPr>
          <p:nvPr/>
        </p:nvSpPr>
        <p:spPr bwMode="auto">
          <a:xfrm>
            <a:off x="1200150" y="126365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RISK TAKING</a:t>
            </a:r>
          </a:p>
        </p:txBody>
      </p:sp>
      <p:sp>
        <p:nvSpPr>
          <p:cNvPr id="5" name="Rectangle 3"/>
          <p:cNvSpPr txBox="1">
            <a:spLocks/>
          </p:cNvSpPr>
          <p:nvPr/>
        </p:nvSpPr>
        <p:spPr bwMode="auto">
          <a:xfrm>
            <a:off x="5626100" y="2781300"/>
            <a:ext cx="1371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3200">
                <a:latin typeface="Calibri" charset="0"/>
              </a:rPr>
              <a:t>AND…</a:t>
            </a:r>
          </a:p>
        </p:txBody>
      </p:sp>
    </p:spTree>
    <p:extLst>
      <p:ext uri="{BB962C8B-B14F-4D97-AF65-F5344CB8AC3E}">
        <p14:creationId xmlns:p14="http://schemas.microsoft.com/office/powerpoint/2010/main" val="1609785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2" end="2"/>
                                            </p:txEl>
                                          </p:spTgt>
                                        </p:tgtEl>
                                        <p:attrNameLst>
                                          <p:attrName>style.visibility</p:attrName>
                                        </p:attrNameLst>
                                      </p:cBhvr>
                                      <p:to>
                                        <p:strVal val="visible"/>
                                      </p:to>
                                    </p:set>
                                    <p:anim calcmode="lin" valueType="num">
                                      <p:cBhvr additive="base">
                                        <p:cTn id="31"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4" end="4"/>
                                            </p:txEl>
                                          </p:spTgt>
                                        </p:tgtEl>
                                        <p:attrNameLst>
                                          <p:attrName>style.visibility</p:attrName>
                                        </p:attrNameLst>
                                      </p:cBhvr>
                                      <p:to>
                                        <p:strVal val="visible"/>
                                      </p:to>
                                    </p:set>
                                    <p:anim calcmode="lin" valueType="num">
                                      <p:cBhvr additive="base">
                                        <p:cTn id="37"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5779">
                                            <p:txEl>
                                              <p:pRg st="5" end="5"/>
                                            </p:txEl>
                                          </p:spTgt>
                                        </p:tgtEl>
                                        <p:attrNameLst>
                                          <p:attrName>style.visibility</p:attrName>
                                        </p:attrNameLst>
                                      </p:cBhvr>
                                      <p:to>
                                        <p:strVal val="visible"/>
                                      </p:to>
                                    </p:set>
                                    <p:anim calcmode="lin" valueType="num">
                                      <p:cBhvr additive="base">
                                        <p:cTn id="43"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5779">
                                            <p:txEl>
                                              <p:pRg st="6" end="6"/>
                                            </p:txEl>
                                          </p:spTgt>
                                        </p:tgtEl>
                                        <p:attrNameLst>
                                          <p:attrName>style.visibility</p:attrName>
                                        </p:attrNameLst>
                                      </p:cBhvr>
                                      <p:to>
                                        <p:strVal val="visible"/>
                                      </p:to>
                                    </p:set>
                                    <p:anim calcmode="lin" valueType="num">
                                      <p:cBhvr additive="base">
                                        <p:cTn id="49"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a:xfrm>
            <a:off x="1724025" y="5080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854200" y="2325688"/>
            <a:ext cx="9004300" cy="3376612"/>
          </a:xfrm>
        </p:spPr>
        <p:txBody>
          <a:bodyPr/>
          <a:lstStyle/>
          <a:p>
            <a:pPr marL="0" indent="0">
              <a:spcBef>
                <a:spcPts val="0"/>
              </a:spcBef>
              <a:spcAft>
                <a:spcPts val="1800"/>
              </a:spcAft>
              <a:buNone/>
              <a:defRPr/>
            </a:pPr>
            <a:r>
              <a:rPr lang="en-US" sz="3600" dirty="0">
                <a:ea typeface="ＭＳ Ｐゴシック" pitchFamily="1" charset="-128"/>
              </a:rPr>
              <a:t>With commitment, it is easier to make an amicable deal.</a:t>
            </a:r>
          </a:p>
          <a:p>
            <a:pPr marL="0" indent="0">
              <a:spcBef>
                <a:spcPts val="0"/>
              </a:spcBef>
              <a:spcAft>
                <a:spcPts val="1200"/>
              </a:spcAft>
              <a:buNone/>
              <a:defRPr/>
            </a:pPr>
            <a:r>
              <a:rPr lang="en-US" sz="3600" dirty="0">
                <a:ea typeface="ＭＳ Ｐゴシック" pitchFamily="1" charset="-128"/>
              </a:rPr>
              <a:t>How?</a:t>
            </a:r>
          </a:p>
          <a:p>
            <a:pPr marL="621792">
              <a:spcBef>
                <a:spcPts val="0"/>
              </a:spcBef>
              <a:spcAft>
                <a:spcPts val="1200"/>
              </a:spcAft>
              <a:defRPr/>
            </a:pPr>
            <a:r>
              <a:rPr lang="en-US" dirty="0">
                <a:ea typeface="ＭＳ Ｐゴシック" pitchFamily="1" charset="-128"/>
              </a:rPr>
              <a:t>Communicate your position point by </a:t>
            </a:r>
            <a:r>
              <a:rPr lang="en-US" dirty="0" smtClean="0">
                <a:ea typeface="ＭＳ Ｐゴシック" pitchFamily="1" charset="-128"/>
              </a:rPr>
              <a:t>point</a:t>
            </a:r>
          </a:p>
          <a:p>
            <a:pPr marL="621792">
              <a:spcBef>
                <a:spcPts val="0"/>
              </a:spcBef>
              <a:spcAft>
                <a:spcPts val="1200"/>
              </a:spcAft>
              <a:defRPr/>
            </a:pPr>
            <a:r>
              <a:rPr lang="en-US" dirty="0" smtClean="0">
                <a:ea typeface="ＭＳ Ｐゴシック" pitchFamily="1" charset="-128"/>
              </a:rPr>
              <a:t>Obtain commitments on each point</a:t>
            </a:r>
          </a:p>
        </p:txBody>
      </p:sp>
      <p:sp>
        <p:nvSpPr>
          <p:cNvPr id="2" name="Rectangle 1"/>
          <p:cNvSpPr>
            <a:spLocks noChangeArrowheads="1"/>
          </p:cNvSpPr>
          <p:nvPr/>
        </p:nvSpPr>
        <p:spPr bwMode="auto">
          <a:xfrm>
            <a:off x="1193800" y="1368425"/>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COMMITMENT</a:t>
            </a:r>
          </a:p>
        </p:txBody>
      </p:sp>
    </p:spTree>
    <p:extLst>
      <p:ext uri="{BB962C8B-B14F-4D97-AF65-F5344CB8AC3E}">
        <p14:creationId xmlns:p14="http://schemas.microsoft.com/office/powerpoint/2010/main" val="338984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p:cNvSpPr>
            <a:spLocks noGrp="1"/>
          </p:cNvSpPr>
          <p:nvPr>
            <p:ph type="title" idx="4294967295"/>
          </p:nvPr>
        </p:nvSpPr>
        <p:spPr>
          <a:xfrm>
            <a:off x="1724025" y="493713"/>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6" name="Rectangle 3"/>
          <p:cNvSpPr txBox="1">
            <a:spLocks/>
          </p:cNvSpPr>
          <p:nvPr/>
        </p:nvSpPr>
        <p:spPr bwMode="auto">
          <a:xfrm>
            <a:off x="2159000" y="2351088"/>
            <a:ext cx="7607300" cy="352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sz="3600" dirty="0">
                <a:ea typeface="ＭＳ Ｐゴシック" pitchFamily="1" charset="-128"/>
              </a:rPr>
              <a:t>Establish expertise with:</a:t>
            </a:r>
          </a:p>
          <a:p>
            <a:pPr marL="621792">
              <a:spcBef>
                <a:spcPts val="0"/>
              </a:spcBef>
              <a:spcAft>
                <a:spcPts val="1200"/>
              </a:spcAft>
              <a:defRPr/>
            </a:pPr>
            <a:r>
              <a:rPr lang="en-US" dirty="0">
                <a:ea typeface="ＭＳ Ｐゴシック" pitchFamily="1" charset="-128"/>
              </a:rPr>
              <a:t>3</a:t>
            </a:r>
            <a:r>
              <a:rPr lang="en-US" baseline="30000" dirty="0">
                <a:ea typeface="ＭＳ Ｐゴシック" pitchFamily="1" charset="-128"/>
              </a:rPr>
              <a:t>rd</a:t>
            </a:r>
            <a:r>
              <a:rPr lang="en-US" dirty="0">
                <a:ea typeface="ＭＳ Ｐゴシック" pitchFamily="1" charset="-128"/>
              </a:rPr>
              <a:t> party experts</a:t>
            </a:r>
          </a:p>
          <a:p>
            <a:pPr marL="621792">
              <a:spcBef>
                <a:spcPts val="0"/>
              </a:spcBef>
              <a:spcAft>
                <a:spcPts val="0"/>
              </a:spcAft>
              <a:defRPr/>
            </a:pPr>
            <a:r>
              <a:rPr lang="en-US" dirty="0">
                <a:ea typeface="ＭＳ Ｐゴシック" pitchFamily="1" charset="-128"/>
              </a:rPr>
              <a:t>Documentation</a:t>
            </a:r>
          </a:p>
          <a:p>
            <a:pPr marL="0" indent="0">
              <a:spcBef>
                <a:spcPts val="0"/>
              </a:spcBef>
              <a:spcAft>
                <a:spcPts val="0"/>
              </a:spcAft>
              <a:buNone/>
              <a:defRPr/>
            </a:pPr>
            <a:endParaRPr lang="en-US" sz="1800" dirty="0">
              <a:ea typeface="ＭＳ Ｐゴシック" pitchFamily="1" charset="-128"/>
            </a:endParaRPr>
          </a:p>
          <a:p>
            <a:pPr marL="0" indent="0">
              <a:spcBef>
                <a:spcPts val="0"/>
              </a:spcBef>
              <a:spcAft>
                <a:spcPts val="1200"/>
              </a:spcAft>
              <a:buNone/>
              <a:defRPr/>
            </a:pPr>
            <a:r>
              <a:rPr lang="en-US" sz="3600" dirty="0">
                <a:ea typeface="ＭＳ Ｐゴシック" pitchFamily="1" charset="-128"/>
              </a:rPr>
              <a:t>How?</a:t>
            </a:r>
          </a:p>
          <a:p>
            <a:pPr marL="621792">
              <a:spcBef>
                <a:spcPts val="0"/>
              </a:spcBef>
              <a:spcAft>
                <a:spcPts val="1200"/>
              </a:spcAft>
              <a:defRPr/>
            </a:pPr>
            <a:r>
              <a:rPr lang="en-US" dirty="0">
                <a:ea typeface="ＭＳ Ｐゴシック" pitchFamily="1" charset="-128"/>
              </a:rPr>
              <a:t>Be humble</a:t>
            </a:r>
          </a:p>
        </p:txBody>
      </p:sp>
      <p:sp>
        <p:nvSpPr>
          <p:cNvPr id="7" name="Rectangle 6"/>
          <p:cNvSpPr>
            <a:spLocks noChangeArrowheads="1"/>
          </p:cNvSpPr>
          <p:nvPr/>
        </p:nvSpPr>
        <p:spPr bwMode="auto">
          <a:xfrm>
            <a:off x="1193800" y="1341438"/>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cs typeface="Calibri" charset="0"/>
              </a:rPr>
              <a:t>EXPERTISE</a:t>
            </a:r>
          </a:p>
        </p:txBody>
      </p:sp>
    </p:spTree>
    <p:extLst>
      <p:ext uri="{BB962C8B-B14F-4D97-AF65-F5344CB8AC3E}">
        <p14:creationId xmlns:p14="http://schemas.microsoft.com/office/powerpoint/2010/main" val="121145715"/>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p:cNvSpPr>
          <p:nvPr>
            <p:ph type="title" idx="4294967295"/>
          </p:nvPr>
        </p:nvSpPr>
        <p:spPr>
          <a:xfrm>
            <a:off x="1724025" y="4572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2006600" y="2363788"/>
            <a:ext cx="7607300" cy="3529012"/>
          </a:xfrm>
        </p:spPr>
        <p:txBody>
          <a:bodyPr/>
          <a:lstStyle/>
          <a:p>
            <a:pPr marL="0" indent="0">
              <a:spcBef>
                <a:spcPct val="0"/>
              </a:spcBef>
              <a:spcAft>
                <a:spcPts val="600"/>
              </a:spcAft>
              <a:buNone/>
              <a:defRPr/>
            </a:pPr>
            <a:r>
              <a:rPr lang="en-US" sz="3600" dirty="0">
                <a:latin typeface="Calibri" charset="0"/>
                <a:ea typeface="ＭＳ Ｐゴシック" charset="0"/>
                <a:cs typeface="ＭＳ Ｐゴシック" charset="0"/>
              </a:rPr>
              <a:t>Invest in the asset you are negotiating.</a:t>
            </a:r>
            <a:endParaRPr lang="en-US" sz="1800" dirty="0">
              <a:latin typeface="Calibri" charset="0"/>
              <a:ea typeface="ＭＳ Ｐゴシック" charset="0"/>
              <a:cs typeface="ＭＳ Ｐゴシック" charset="0"/>
            </a:endParaRPr>
          </a:p>
          <a:p>
            <a:pPr marL="0" indent="0">
              <a:spcBef>
                <a:spcPct val="0"/>
              </a:spcBef>
              <a:buNone/>
              <a:defRPr/>
            </a:pPr>
            <a:endParaRPr lang="en-US" sz="1800" dirty="0">
              <a:latin typeface="Calibri" charset="0"/>
              <a:ea typeface="ＭＳ Ｐゴシック" charset="0"/>
              <a:cs typeface="ＭＳ Ｐゴシック" charset="0"/>
            </a:endParaRPr>
          </a:p>
          <a:p>
            <a:pPr marL="0" indent="0">
              <a:spcBef>
                <a:spcPct val="0"/>
              </a:spcBef>
              <a:spcAft>
                <a:spcPts val="1200"/>
              </a:spcAft>
              <a:buNone/>
              <a:defRPr/>
            </a:pPr>
            <a:r>
              <a:rPr lang="en-US" sz="3600" dirty="0">
                <a:latin typeface="Calibri" charset="0"/>
                <a:ea typeface="ＭＳ Ｐゴシック" charset="0"/>
                <a:cs typeface="ＭＳ Ｐゴシック" charset="0"/>
              </a:rPr>
              <a:t>How?</a:t>
            </a:r>
          </a:p>
          <a:p>
            <a:pPr marL="621792" indent="-347472">
              <a:spcBef>
                <a:spcPct val="0"/>
              </a:spcBef>
              <a:spcAft>
                <a:spcPts val="1200"/>
              </a:spcAft>
              <a:defRPr/>
            </a:pPr>
            <a:r>
              <a:rPr lang="en-US" dirty="0">
                <a:latin typeface="Calibri" charset="0"/>
                <a:ea typeface="ＭＳ Ｐゴシック" charset="0"/>
                <a:cs typeface="ＭＳ Ｐゴシック" charset="0"/>
              </a:rPr>
              <a:t>Acquire knowledge</a:t>
            </a:r>
          </a:p>
          <a:p>
            <a:pPr marL="621792" indent="-347472">
              <a:spcBef>
                <a:spcPct val="0"/>
              </a:spcBef>
              <a:spcAft>
                <a:spcPts val="1200"/>
              </a:spcAft>
              <a:defRPr/>
            </a:pPr>
            <a:r>
              <a:rPr lang="en-US" dirty="0">
                <a:latin typeface="Calibri" charset="0"/>
                <a:ea typeface="ＭＳ Ｐゴシック" charset="0"/>
                <a:cs typeface="ＭＳ Ｐゴシック" charset="0"/>
              </a:rPr>
              <a:t>Commit team resources</a:t>
            </a:r>
          </a:p>
          <a:p>
            <a:pPr marL="621792" indent="-347472">
              <a:spcBef>
                <a:spcPct val="0"/>
              </a:spcBef>
              <a:spcAft>
                <a:spcPts val="1200"/>
              </a:spcAft>
              <a:defRPr/>
            </a:pPr>
            <a:r>
              <a:rPr lang="en-US" dirty="0">
                <a:latin typeface="Calibri" charset="0"/>
                <a:ea typeface="ＭＳ Ｐゴシック" charset="0"/>
                <a:cs typeface="ＭＳ Ｐゴシック" charset="0"/>
              </a:rPr>
              <a:t>Spend money</a:t>
            </a:r>
          </a:p>
        </p:txBody>
      </p:sp>
      <p:sp>
        <p:nvSpPr>
          <p:cNvPr id="2" name="Rectangle 1"/>
          <p:cNvSpPr>
            <a:spLocks noChangeArrowheads="1"/>
          </p:cNvSpPr>
          <p:nvPr/>
        </p:nvSpPr>
        <p:spPr bwMode="auto">
          <a:xfrm>
            <a:off x="1193800" y="137795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INVESTMENT</a:t>
            </a:r>
          </a:p>
        </p:txBody>
      </p:sp>
    </p:spTree>
    <p:extLst>
      <p:ext uri="{BB962C8B-B14F-4D97-AF65-F5344CB8AC3E}">
        <p14:creationId xmlns:p14="http://schemas.microsoft.com/office/powerpoint/2010/main" val="1215771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idx="4294967295"/>
          </p:nvPr>
        </p:nvSpPr>
        <p:spPr>
          <a:xfrm>
            <a:off x="1724025" y="4572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778000" y="2463800"/>
            <a:ext cx="8851900" cy="3822700"/>
          </a:xfrm>
        </p:spPr>
        <p:txBody>
          <a:bodyPr/>
          <a:lstStyle/>
          <a:p>
            <a:pPr>
              <a:spcBef>
                <a:spcPts val="0"/>
              </a:spcBef>
              <a:spcAft>
                <a:spcPts val="1200"/>
              </a:spcAft>
              <a:defRPr/>
            </a:pPr>
            <a:r>
              <a:rPr lang="en-US" sz="3600" dirty="0">
                <a:ea typeface="ＭＳ Ｐゴシック" pitchFamily="1" charset="-128"/>
              </a:rPr>
              <a:t>If they believe you identify with them</a:t>
            </a:r>
          </a:p>
          <a:p>
            <a:pPr>
              <a:spcBef>
                <a:spcPts val="0"/>
              </a:spcBef>
              <a:defRPr/>
            </a:pPr>
            <a:r>
              <a:rPr lang="en-US" sz="3600" dirty="0">
                <a:ea typeface="ＭＳ Ｐゴシック" pitchFamily="1" charset="-128"/>
              </a:rPr>
              <a:t>Being on the same team</a:t>
            </a:r>
            <a:endParaRPr lang="en-US" sz="1800" dirty="0">
              <a:ea typeface="ＭＳ Ｐゴシック" pitchFamily="1" charset="-128"/>
            </a:endParaRPr>
          </a:p>
          <a:p>
            <a:pPr marL="0" indent="0">
              <a:spcBef>
                <a:spcPts val="0"/>
              </a:spcBef>
              <a:buNone/>
              <a:defRPr/>
            </a:pPr>
            <a:endParaRPr lang="en-US" sz="1800" dirty="0">
              <a:ea typeface="ＭＳ Ｐゴシック" pitchFamily="1" charset="-128"/>
            </a:endParaRPr>
          </a:p>
          <a:p>
            <a:pPr marL="0" indent="0">
              <a:spcBef>
                <a:spcPts val="0"/>
              </a:spcBef>
              <a:spcAft>
                <a:spcPts val="1200"/>
              </a:spcAft>
              <a:buNone/>
              <a:defRPr/>
            </a:pPr>
            <a:r>
              <a:rPr lang="en-US" sz="3600" dirty="0">
                <a:ea typeface="ＭＳ Ｐゴシック" pitchFamily="1" charset="-128"/>
              </a:rPr>
              <a:t>How?</a:t>
            </a:r>
          </a:p>
          <a:p>
            <a:pPr marL="621792">
              <a:spcBef>
                <a:spcPts val="0"/>
              </a:spcBef>
              <a:spcAft>
                <a:spcPts val="1200"/>
              </a:spcAft>
              <a:defRPr/>
            </a:pPr>
            <a:r>
              <a:rPr lang="en-US" dirty="0" smtClean="0">
                <a:ea typeface="ＭＳ Ｐゴシック" pitchFamily="1" charset="-128"/>
              </a:rPr>
              <a:t>Agree with other stakeholder</a:t>
            </a:r>
          </a:p>
          <a:p>
            <a:pPr marL="621792">
              <a:spcBef>
                <a:spcPts val="0"/>
              </a:spcBef>
              <a:spcAft>
                <a:spcPts val="1200"/>
              </a:spcAft>
              <a:defRPr/>
            </a:pPr>
            <a:r>
              <a:rPr lang="en-US" dirty="0" smtClean="0">
                <a:ea typeface="ＭＳ Ｐゴシック" pitchFamily="1" charset="-128"/>
              </a:rPr>
              <a:t>Disagree with other stakeholder</a:t>
            </a:r>
          </a:p>
        </p:txBody>
      </p:sp>
      <p:sp>
        <p:nvSpPr>
          <p:cNvPr id="2" name="Rectangle 1"/>
          <p:cNvSpPr>
            <a:spLocks noChangeArrowheads="1"/>
          </p:cNvSpPr>
          <p:nvPr/>
        </p:nvSpPr>
        <p:spPr bwMode="auto">
          <a:xfrm>
            <a:off x="1193800" y="1327150"/>
            <a:ext cx="97917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IDENTIFICATION</a:t>
            </a:r>
          </a:p>
        </p:txBody>
      </p:sp>
    </p:spTree>
    <p:extLst>
      <p:ext uri="{BB962C8B-B14F-4D97-AF65-F5344CB8AC3E}">
        <p14:creationId xmlns:p14="http://schemas.microsoft.com/office/powerpoint/2010/main" val="3300512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1720850" y="4130676"/>
            <a:ext cx="8883650"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200" i="1">
                <a:latin typeface="Calibri" charset="0"/>
              </a:rPr>
              <a:t>													      Talent will not; nothing is more common than unsuccessful people with talent. Genius will not; unrewarded genius is almost a proverb. Education will not; the world is full of educated failures.</a:t>
            </a:r>
          </a:p>
        </p:txBody>
      </p:sp>
      <p:sp>
        <p:nvSpPr>
          <p:cNvPr id="6" name="Rectangle 3"/>
          <p:cNvSpPr txBox="1">
            <a:spLocks/>
          </p:cNvSpPr>
          <p:nvPr/>
        </p:nvSpPr>
        <p:spPr bwMode="auto">
          <a:xfrm>
            <a:off x="6594476" y="4117976"/>
            <a:ext cx="1647825" cy="428625"/>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200" b="1" i="1" dirty="0">
                <a:solidFill>
                  <a:srgbClr val="008000"/>
                </a:solidFill>
                <a:effectLst>
                  <a:outerShdw blurRad="50800" dist="38100" dir="2700000" algn="tl" rotWithShape="0">
                    <a:prstClr val="black">
                      <a:alpha val="40000"/>
                    </a:prstClr>
                  </a:outerShdw>
                </a:effectLst>
              </a:rPr>
              <a:t>persistence</a:t>
            </a:r>
            <a:r>
              <a:rPr lang="en-US" sz="2200" i="1" dirty="0"/>
              <a:t>.</a:t>
            </a:r>
          </a:p>
        </p:txBody>
      </p:sp>
      <p:sp>
        <p:nvSpPr>
          <p:cNvPr id="106499" name="Rectangle 2"/>
          <p:cNvSpPr>
            <a:spLocks noGrp="1"/>
          </p:cNvSpPr>
          <p:nvPr>
            <p:ph type="title" idx="4294967295"/>
          </p:nvPr>
        </p:nvSpPr>
        <p:spPr>
          <a:xfrm>
            <a:off x="1724025" y="4572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778000" y="2413000"/>
            <a:ext cx="8851900" cy="1574800"/>
          </a:xfrm>
        </p:spPr>
        <p:txBody>
          <a:bodyPr/>
          <a:lstStyle/>
          <a:p>
            <a:pPr>
              <a:spcBef>
                <a:spcPct val="0"/>
              </a:spcBef>
              <a:spcAft>
                <a:spcPts val="1200"/>
              </a:spcAft>
            </a:pPr>
            <a:r>
              <a:rPr lang="en-US" sz="3600">
                <a:latin typeface="Calibri" charset="0"/>
                <a:ea typeface="ＭＳ Ｐゴシック" charset="0"/>
                <a:cs typeface="ＭＳ Ｐゴシック" charset="0"/>
              </a:rPr>
              <a:t>We’ve always done it this way</a:t>
            </a:r>
          </a:p>
          <a:p>
            <a:pPr>
              <a:spcBef>
                <a:spcPct val="0"/>
              </a:spcBef>
              <a:spcAft>
                <a:spcPts val="1200"/>
              </a:spcAft>
            </a:pPr>
            <a:r>
              <a:rPr lang="en-US" sz="3600">
                <a:latin typeface="Calibri" charset="0"/>
                <a:ea typeface="ＭＳ Ｐゴシック" charset="0"/>
                <a:cs typeface="ＭＳ Ｐゴシック" charset="0"/>
              </a:rPr>
              <a:t>Persistence</a:t>
            </a:r>
            <a:endParaRPr lang="en-US" sz="1800">
              <a:latin typeface="Calibri" charset="0"/>
              <a:ea typeface="ＭＳ Ｐゴシック" charset="0"/>
              <a:cs typeface="ＭＳ Ｐゴシック" charset="0"/>
            </a:endParaRPr>
          </a:p>
        </p:txBody>
      </p:sp>
      <p:sp>
        <p:nvSpPr>
          <p:cNvPr id="2" name="Rectangle 1"/>
          <p:cNvSpPr>
            <a:spLocks noChangeArrowheads="1"/>
          </p:cNvSpPr>
          <p:nvPr/>
        </p:nvSpPr>
        <p:spPr bwMode="auto">
          <a:xfrm>
            <a:off x="1193800" y="132715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PRECEDENT AND PERSISTENCE</a:t>
            </a:r>
          </a:p>
        </p:txBody>
      </p:sp>
      <p:sp>
        <p:nvSpPr>
          <p:cNvPr id="5" name="Rectangle 3"/>
          <p:cNvSpPr txBox="1">
            <a:spLocks/>
          </p:cNvSpPr>
          <p:nvPr/>
        </p:nvSpPr>
        <p:spPr bwMode="auto">
          <a:xfrm>
            <a:off x="1654176" y="4117976"/>
            <a:ext cx="511492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200" i="1">
                <a:latin typeface="Calibri" charset="0"/>
              </a:rPr>
              <a:t>“Nothing in this world can take the place of</a:t>
            </a:r>
          </a:p>
        </p:txBody>
      </p:sp>
      <p:sp>
        <p:nvSpPr>
          <p:cNvPr id="9" name="Rectangle 3"/>
          <p:cNvSpPr txBox="1">
            <a:spLocks/>
          </p:cNvSpPr>
          <p:nvPr/>
        </p:nvSpPr>
        <p:spPr bwMode="auto">
          <a:xfrm>
            <a:off x="1682750" y="5133976"/>
            <a:ext cx="854075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200" i="1">
                <a:latin typeface="Calibri" charset="0"/>
              </a:rPr>
              <a:t>									 and determination alone are omnipotent.” – Calvin Coolidge</a:t>
            </a:r>
          </a:p>
        </p:txBody>
      </p:sp>
      <p:sp>
        <p:nvSpPr>
          <p:cNvPr id="8" name="Rectangle 3"/>
          <p:cNvSpPr txBox="1">
            <a:spLocks/>
          </p:cNvSpPr>
          <p:nvPr/>
        </p:nvSpPr>
        <p:spPr bwMode="auto">
          <a:xfrm>
            <a:off x="4524376" y="5121276"/>
            <a:ext cx="1482725" cy="415925"/>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200" b="1" i="1" dirty="0">
                <a:solidFill>
                  <a:srgbClr val="008000"/>
                </a:solidFill>
                <a:effectLst>
                  <a:outerShdw blurRad="50800" dist="38100" dir="2700000" algn="tl" rotWithShape="0">
                    <a:prstClr val="black">
                      <a:alpha val="40000"/>
                    </a:prstClr>
                  </a:outerShdw>
                </a:effectLst>
              </a:rPr>
              <a:t>Persistence</a:t>
            </a:r>
            <a:endParaRPr lang="en-US" sz="2200" i="1" dirty="0"/>
          </a:p>
        </p:txBody>
      </p:sp>
    </p:spTree>
    <p:extLst>
      <p:ext uri="{BB962C8B-B14F-4D97-AF65-F5344CB8AC3E}">
        <p14:creationId xmlns:p14="http://schemas.microsoft.com/office/powerpoint/2010/main" val="1181649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iterate type="wd">
                                    <p:tmPct val="1000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mph" presetSubtype="0" repeatCount="3000" fill="hold" grpId="1" nodeType="clickEffect">
                                  <p:stCondLst>
                                    <p:cond delay="0"/>
                                  </p:stCondLst>
                                  <p:iterate type="wd">
                                    <p:tmPct val="0"/>
                                  </p:iterate>
                                  <p:childTnLst>
                                    <p:anim calcmode="discrete" valueType="str">
                                      <p:cBhvr>
                                        <p:cTn id="36"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mph" presetSubtype="0" repeatCount="3000" fill="hold" grpId="1" nodeType="clickEffect">
                                  <p:stCondLst>
                                    <p:cond delay="0"/>
                                  </p:stCondLst>
                                  <p:iterate type="wd">
                                    <p:tmPct val="0"/>
                                  </p:iterate>
                                  <p:childTnLst>
                                    <p:anim calcmode="discrete" valueType="str">
                                      <p:cBhvr>
                                        <p:cTn id="52"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P spid="2" grpId="0"/>
      <p:bldP spid="9" grpId="0"/>
      <p:bldP spid="8" grpId="0"/>
      <p:bldP spid="8" grpId="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p:cNvSpPr>
          <p:nvPr>
            <p:ph type="title" idx="4294967295"/>
          </p:nvPr>
        </p:nvSpPr>
        <p:spPr>
          <a:xfrm>
            <a:off x="1724025" y="4445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6" name="Rectangle 3"/>
          <p:cNvSpPr txBox="1">
            <a:spLocks/>
          </p:cNvSpPr>
          <p:nvPr/>
        </p:nvSpPr>
        <p:spPr bwMode="auto">
          <a:xfrm>
            <a:off x="1714500" y="2262189"/>
            <a:ext cx="4902200"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45" charset="-128"/>
                <a:cs typeface="ＭＳ Ｐゴシック" pitchFamily="4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4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4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4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sz="3600" dirty="0">
                <a:ea typeface="ＭＳ Ｐゴシック" pitchFamily="1" charset="-128"/>
              </a:rPr>
              <a:t>Tools of persuasion:</a:t>
            </a:r>
          </a:p>
          <a:p>
            <a:pPr>
              <a:spcBef>
                <a:spcPts val="0"/>
              </a:spcBef>
              <a:spcAft>
                <a:spcPts val="600"/>
              </a:spcAft>
              <a:defRPr/>
            </a:pPr>
            <a:r>
              <a:rPr lang="en-US" dirty="0">
                <a:ea typeface="ＭＳ Ｐゴシック" pitchFamily="1" charset="-128"/>
              </a:rPr>
              <a:t>Logic</a:t>
            </a:r>
          </a:p>
          <a:p>
            <a:pPr lvl="1">
              <a:spcBef>
                <a:spcPts val="0"/>
              </a:spcBef>
              <a:spcAft>
                <a:spcPts val="1200"/>
              </a:spcAft>
              <a:defRPr/>
            </a:pPr>
            <a:r>
              <a:rPr lang="en-US" dirty="0">
                <a:ea typeface="ＭＳ Ｐゴシック" pitchFamily="1" charset="-128"/>
              </a:rPr>
              <a:t>Have facts and be practical</a:t>
            </a:r>
          </a:p>
          <a:p>
            <a:pPr>
              <a:spcBef>
                <a:spcPts val="0"/>
              </a:spcBef>
              <a:spcAft>
                <a:spcPts val="600"/>
              </a:spcAft>
              <a:defRPr/>
            </a:pPr>
            <a:r>
              <a:rPr lang="en-US" dirty="0">
                <a:ea typeface="ＭＳ Ｐゴシック" pitchFamily="1" charset="-128"/>
              </a:rPr>
              <a:t>Emotions</a:t>
            </a:r>
          </a:p>
          <a:p>
            <a:pPr lvl="1">
              <a:spcBef>
                <a:spcPts val="0"/>
              </a:spcBef>
              <a:spcAft>
                <a:spcPts val="600"/>
              </a:spcAft>
              <a:defRPr/>
            </a:pPr>
            <a:r>
              <a:rPr lang="en-US" dirty="0">
                <a:ea typeface="ＭＳ Ｐゴシック" pitchFamily="1" charset="-128"/>
              </a:rPr>
              <a:t>Positive</a:t>
            </a:r>
          </a:p>
          <a:p>
            <a:pPr lvl="1">
              <a:spcBef>
                <a:spcPts val="0"/>
              </a:spcBef>
              <a:spcAft>
                <a:spcPts val="1800"/>
              </a:spcAft>
              <a:defRPr/>
            </a:pPr>
            <a:r>
              <a:rPr lang="en-US" dirty="0">
                <a:ea typeface="ＭＳ Ｐゴシック" pitchFamily="1" charset="-128"/>
              </a:rPr>
              <a:t>Negative</a:t>
            </a:r>
          </a:p>
        </p:txBody>
      </p:sp>
      <p:sp>
        <p:nvSpPr>
          <p:cNvPr id="7" name="Rectangle 6"/>
          <p:cNvSpPr>
            <a:spLocks noChangeArrowheads="1"/>
          </p:cNvSpPr>
          <p:nvPr/>
        </p:nvSpPr>
        <p:spPr bwMode="auto">
          <a:xfrm>
            <a:off x="1206500" y="1300163"/>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cs typeface="Calibri" charset="0"/>
              </a:rPr>
              <a:t>POWER OF PERSUASION</a:t>
            </a:r>
          </a:p>
        </p:txBody>
      </p:sp>
      <p:sp>
        <p:nvSpPr>
          <p:cNvPr id="8" name="Rectangle 7"/>
          <p:cNvSpPr/>
          <p:nvPr/>
        </p:nvSpPr>
        <p:spPr>
          <a:xfrm>
            <a:off x="6564313" y="3017839"/>
            <a:ext cx="4210050" cy="2524125"/>
          </a:xfrm>
          <a:prstGeom prst="rect">
            <a:avLst/>
          </a:prstGeom>
        </p:spPr>
        <p:txBody>
          <a:bodyPr>
            <a:spAutoFit/>
          </a:bodyPr>
          <a:lstStyle/>
          <a:p>
            <a:pPr marL="285750" indent="-285750">
              <a:spcAft>
                <a:spcPts val="1800"/>
              </a:spcAft>
              <a:buFont typeface="Arial"/>
              <a:buChar char="•"/>
              <a:defRPr/>
            </a:pPr>
            <a:r>
              <a:rPr lang="en-US" sz="3200" dirty="0"/>
              <a:t>Mediate</a:t>
            </a:r>
          </a:p>
          <a:p>
            <a:pPr marL="285750" indent="-285750">
              <a:spcAft>
                <a:spcPts val="1800"/>
              </a:spcAft>
              <a:buFont typeface="Arial"/>
              <a:buChar char="•"/>
              <a:defRPr/>
            </a:pPr>
            <a:r>
              <a:rPr lang="en-US" sz="3200" dirty="0"/>
              <a:t>Monetary Gains</a:t>
            </a:r>
          </a:p>
          <a:p>
            <a:pPr marL="285750" indent="-285750">
              <a:spcAft>
                <a:spcPts val="1800"/>
              </a:spcAft>
              <a:buFont typeface="Arial"/>
              <a:buChar char="•"/>
              <a:defRPr/>
            </a:pPr>
            <a:r>
              <a:rPr lang="en-US" sz="3200" dirty="0"/>
              <a:t>Seek to understand the other side</a:t>
            </a:r>
          </a:p>
        </p:txBody>
      </p:sp>
    </p:spTree>
    <p:extLst>
      <p:ext uri="{BB962C8B-B14F-4D97-AF65-F5344CB8AC3E}">
        <p14:creationId xmlns:p14="http://schemas.microsoft.com/office/powerpoint/2010/main" val="368722774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p:cNvSpPr>
          <p:nvPr>
            <p:ph type="title" idx="4294967295"/>
          </p:nvPr>
        </p:nvSpPr>
        <p:spPr>
          <a:xfrm>
            <a:off x="1724025" y="4572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549400" y="2001838"/>
            <a:ext cx="9309100" cy="4241800"/>
          </a:xfrm>
        </p:spPr>
        <p:txBody>
          <a:bodyPr/>
          <a:lstStyle/>
          <a:p>
            <a:pPr marL="0" indent="0">
              <a:spcBef>
                <a:spcPct val="0"/>
              </a:spcBef>
              <a:spcAft>
                <a:spcPts val="600"/>
              </a:spcAft>
              <a:buNone/>
              <a:defRPr/>
            </a:pPr>
            <a:r>
              <a:rPr lang="en-US" sz="3600" dirty="0">
                <a:latin typeface="Calibri" charset="0"/>
                <a:ea typeface="ＭＳ Ｐゴシック" charset="0"/>
                <a:cs typeface="ＭＳ Ｐゴシック" charset="0"/>
              </a:rPr>
              <a:t>It takes the right combination of attitudes.</a:t>
            </a:r>
          </a:p>
          <a:p>
            <a:pPr marL="621792" indent="-347472">
              <a:spcBef>
                <a:spcPct val="0"/>
              </a:spcBef>
              <a:spcAft>
                <a:spcPts val="600"/>
              </a:spcAft>
              <a:defRPr/>
            </a:pPr>
            <a:r>
              <a:rPr lang="en-US" dirty="0">
                <a:latin typeface="Calibri" charset="0"/>
                <a:ea typeface="ＭＳ Ｐゴシック" charset="0"/>
                <a:cs typeface="ＭＳ Ｐゴシック" charset="0"/>
              </a:rPr>
              <a:t>Have a winning attitude</a:t>
            </a:r>
          </a:p>
          <a:p>
            <a:pPr marL="621792" indent="-347472">
              <a:spcBef>
                <a:spcPct val="0"/>
              </a:spcBef>
              <a:spcAft>
                <a:spcPts val="600"/>
              </a:spcAft>
              <a:defRPr/>
            </a:pPr>
            <a:r>
              <a:rPr lang="en-US" dirty="0">
                <a:latin typeface="Calibri" charset="0"/>
                <a:ea typeface="ＭＳ Ｐゴシック" charset="0"/>
                <a:cs typeface="ＭＳ Ｐゴシック" charset="0"/>
              </a:rPr>
              <a:t>Do not seem hungry or desperate</a:t>
            </a:r>
          </a:p>
          <a:p>
            <a:pPr marL="621792" indent="-347472">
              <a:spcBef>
                <a:spcPct val="0"/>
              </a:spcBef>
              <a:defRPr/>
            </a:pPr>
            <a:r>
              <a:rPr lang="en-US" dirty="0" smtClean="0">
                <a:latin typeface="Calibri" charset="0"/>
                <a:ea typeface="ＭＳ Ｐゴシック" charset="0"/>
                <a:cs typeface="ＭＳ Ｐゴシック" charset="0"/>
              </a:rPr>
              <a:t>Have “win some” </a:t>
            </a:r>
            <a:r>
              <a:rPr lang="en-US" dirty="0">
                <a:latin typeface="Calibri" charset="0"/>
                <a:ea typeface="ＭＳ Ｐゴシック" charset="0"/>
                <a:cs typeface="ＭＳ Ｐゴシック" charset="0"/>
              </a:rPr>
              <a:t>attitude</a:t>
            </a:r>
          </a:p>
          <a:p>
            <a:pPr marL="0" indent="0">
              <a:spcBef>
                <a:spcPct val="0"/>
              </a:spcBef>
              <a:buNone/>
              <a:defRPr/>
            </a:pPr>
            <a:endParaRPr lang="en-US" sz="1600" dirty="0">
              <a:latin typeface="Calibri" charset="0"/>
              <a:ea typeface="ＭＳ Ｐゴシック" charset="0"/>
              <a:cs typeface="ＭＳ Ｐゴシック" charset="0"/>
            </a:endParaRPr>
          </a:p>
          <a:p>
            <a:pPr marL="0" indent="0">
              <a:spcBef>
                <a:spcPct val="0"/>
              </a:spcBef>
              <a:spcAft>
                <a:spcPts val="600"/>
              </a:spcAft>
              <a:buNone/>
              <a:defRPr/>
            </a:pPr>
            <a:r>
              <a:rPr lang="en-US" sz="3600" dirty="0">
                <a:latin typeface="Calibri" charset="0"/>
                <a:ea typeface="ＭＳ Ｐゴシック" charset="0"/>
                <a:cs typeface="ＭＳ Ｐゴシック" charset="0"/>
              </a:rPr>
              <a:t>Be able to recognize their attitude.</a:t>
            </a:r>
          </a:p>
          <a:p>
            <a:pPr marL="621792" indent="-347472">
              <a:spcBef>
                <a:spcPct val="0"/>
              </a:spcBef>
              <a:defRPr/>
            </a:pPr>
            <a:r>
              <a:rPr lang="en-US" dirty="0">
                <a:latin typeface="Calibri" charset="0"/>
                <a:ea typeface="ＭＳ Ｐゴシック" charset="0"/>
                <a:cs typeface="ＭＳ Ｐゴシック" charset="0"/>
              </a:rPr>
              <a:t>If their attitude is negative, then remember, </a:t>
            </a:r>
            <a:r>
              <a:rPr lang="en-US" dirty="0" smtClean="0">
                <a:latin typeface="Calibri" charset="0"/>
                <a:ea typeface="ＭＳ Ｐゴシック" charset="0"/>
                <a:cs typeface="ＭＳ Ｐゴシック" charset="0"/>
              </a:rPr>
              <a:t>“it’s </a:t>
            </a:r>
            <a:r>
              <a:rPr lang="en-US" dirty="0">
                <a:latin typeface="Calibri" charset="0"/>
                <a:ea typeface="ＭＳ Ｐゴシック" charset="0"/>
                <a:cs typeface="ＭＳ Ｐゴシック" charset="0"/>
              </a:rPr>
              <a:t>just a </a:t>
            </a:r>
            <a:r>
              <a:rPr lang="en-US" dirty="0" smtClean="0">
                <a:latin typeface="Calibri" charset="0"/>
                <a:ea typeface="ＭＳ Ｐゴシック" charset="0"/>
                <a:cs typeface="ＭＳ Ｐゴシック" charset="0"/>
              </a:rPr>
              <a:t>game.”</a:t>
            </a:r>
            <a:endParaRPr lang="en-US" dirty="0">
              <a:latin typeface="Calibri" charset="0"/>
              <a:ea typeface="ＭＳ Ｐゴシック" charset="0"/>
              <a:cs typeface="ＭＳ Ｐゴシック" charset="0"/>
            </a:endParaRPr>
          </a:p>
        </p:txBody>
      </p:sp>
      <p:sp>
        <p:nvSpPr>
          <p:cNvPr id="2" name="Rectangle 1"/>
          <p:cNvSpPr>
            <a:spLocks noChangeArrowheads="1"/>
          </p:cNvSpPr>
          <p:nvPr/>
        </p:nvSpPr>
        <p:spPr bwMode="auto">
          <a:xfrm>
            <a:off x="1193800" y="1198563"/>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rPr>
              <a:t>ATTITUDE</a:t>
            </a:r>
          </a:p>
        </p:txBody>
      </p:sp>
    </p:spTree>
    <p:extLst>
      <p:ext uri="{BB962C8B-B14F-4D97-AF65-F5344CB8AC3E}">
        <p14:creationId xmlns:p14="http://schemas.microsoft.com/office/powerpoint/2010/main" val="197410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p:cNvSpPr>
          <p:nvPr>
            <p:ph type="title" idx="4294967295"/>
          </p:nvPr>
        </p:nvSpPr>
        <p:spPr>
          <a:xfrm>
            <a:off x="1724025" y="4064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701801" y="1889126"/>
            <a:ext cx="6435725" cy="4424363"/>
          </a:xfrm>
        </p:spPr>
        <p:txBody>
          <a:bodyPr/>
          <a:lstStyle/>
          <a:p>
            <a:pPr marL="0" indent="0">
              <a:spcBef>
                <a:spcPts val="0"/>
              </a:spcBef>
              <a:spcAft>
                <a:spcPts val="1200"/>
              </a:spcAft>
              <a:buNone/>
              <a:defRPr/>
            </a:pPr>
            <a:r>
              <a:rPr lang="en-US" sz="3600" dirty="0">
                <a:ea typeface="ＭＳ Ｐゴシック" pitchFamily="1" charset="-128"/>
              </a:rPr>
              <a:t>Can be powerful because it may:</a:t>
            </a:r>
          </a:p>
          <a:p>
            <a:pPr marL="621792">
              <a:spcBef>
                <a:spcPts val="0"/>
              </a:spcBef>
              <a:spcAft>
                <a:spcPts val="600"/>
              </a:spcAft>
              <a:defRPr/>
            </a:pPr>
            <a:r>
              <a:rPr lang="en-US" dirty="0" smtClean="0">
                <a:ea typeface="ＭＳ Ｐゴシック" pitchFamily="1" charset="-128"/>
              </a:rPr>
              <a:t>Keep them talking</a:t>
            </a:r>
          </a:p>
          <a:p>
            <a:pPr marL="621792">
              <a:spcBef>
                <a:spcPts val="0"/>
              </a:spcBef>
              <a:spcAft>
                <a:spcPts val="600"/>
              </a:spcAft>
              <a:defRPr/>
            </a:pPr>
            <a:r>
              <a:rPr lang="en-US" dirty="0" smtClean="0">
                <a:ea typeface="ＭＳ Ｐゴシック" pitchFamily="1" charset="-128"/>
              </a:rPr>
              <a:t>Help you learn motives</a:t>
            </a:r>
          </a:p>
          <a:p>
            <a:pPr marL="621792">
              <a:spcBef>
                <a:spcPts val="0"/>
              </a:spcBef>
              <a:defRPr/>
            </a:pPr>
            <a:r>
              <a:rPr lang="en-US" dirty="0" smtClean="0">
                <a:ea typeface="ＭＳ Ｐゴシック" pitchFamily="1" charset="-128"/>
              </a:rPr>
              <a:t>Help you gain information           and knowledge</a:t>
            </a:r>
          </a:p>
          <a:p>
            <a:pPr marL="0" indent="0">
              <a:spcBef>
                <a:spcPts val="0"/>
              </a:spcBef>
              <a:buNone/>
              <a:defRPr/>
            </a:pPr>
            <a:endParaRPr lang="en-US" sz="1800" dirty="0">
              <a:ea typeface="ＭＳ Ｐゴシック" pitchFamily="1" charset="-128"/>
            </a:endParaRPr>
          </a:p>
          <a:p>
            <a:pPr marL="0" indent="0">
              <a:spcBef>
                <a:spcPts val="0"/>
              </a:spcBef>
              <a:spcAft>
                <a:spcPts val="1200"/>
              </a:spcAft>
              <a:buNone/>
              <a:defRPr/>
            </a:pPr>
            <a:r>
              <a:rPr lang="en-US" sz="3600" dirty="0">
                <a:ea typeface="ＭＳ Ｐゴシック" pitchFamily="1" charset="-128"/>
              </a:rPr>
              <a:t>How?</a:t>
            </a:r>
          </a:p>
          <a:p>
            <a:pPr marL="621792">
              <a:spcBef>
                <a:spcPts val="0"/>
              </a:spcBef>
              <a:spcAft>
                <a:spcPts val="600"/>
              </a:spcAft>
              <a:defRPr/>
            </a:pPr>
            <a:r>
              <a:rPr lang="en-US" dirty="0" smtClean="0">
                <a:ea typeface="ＭＳ Ｐゴシック" pitchFamily="1" charset="-128"/>
              </a:rPr>
              <a:t>Probe and hush</a:t>
            </a:r>
          </a:p>
        </p:txBody>
      </p:sp>
      <p:sp>
        <p:nvSpPr>
          <p:cNvPr id="2" name="Rectangle 1"/>
          <p:cNvSpPr>
            <a:spLocks noChangeArrowheads="1"/>
          </p:cNvSpPr>
          <p:nvPr/>
        </p:nvSpPr>
        <p:spPr bwMode="auto">
          <a:xfrm>
            <a:off x="1193800" y="1157289"/>
            <a:ext cx="97917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cs typeface="Calibri" charset="0"/>
              </a:rPr>
              <a:t>SILENCE</a:t>
            </a:r>
          </a:p>
        </p:txBody>
      </p:sp>
      <p:pic>
        <p:nvPicPr>
          <p:cNvPr id="111620" name="Picture 5" descr="MP90041178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2706688"/>
            <a:ext cx="3657600" cy="2436812"/>
          </a:xfrm>
          <a:prstGeom prst="rect">
            <a:avLst/>
          </a:prstGeom>
          <a:noFill/>
          <a:ln w="28575">
            <a:solidFill>
              <a:srgbClr val="1F497D"/>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26809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idx="4294967295"/>
          </p:nvPr>
        </p:nvSpPr>
        <p:spPr>
          <a:xfrm>
            <a:off x="1724025" y="406400"/>
            <a:ext cx="8743950" cy="825500"/>
          </a:xfrm>
        </p:spPr>
        <p:txBody>
          <a:bodyPr/>
          <a:lstStyle/>
          <a:p>
            <a:r>
              <a:rPr lang="en-US" b="1">
                <a:latin typeface="Calibri" charset="0"/>
                <a:ea typeface="ＭＳ Ｐゴシック" charset="0"/>
                <a:cs typeface="ＭＳ Ｐゴシック" charset="0"/>
              </a:rPr>
              <a:t>Critical Variable:  Power</a:t>
            </a:r>
            <a:endParaRPr lang="en-US" sz="4800" b="1">
              <a:latin typeface="Calibri" charset="0"/>
              <a:ea typeface="ＭＳ Ｐゴシック" charset="0"/>
              <a:cs typeface="ＭＳ Ｐゴシック" charset="0"/>
            </a:endParaRPr>
          </a:p>
        </p:txBody>
      </p:sp>
      <p:sp>
        <p:nvSpPr>
          <p:cNvPr id="75779" name="Rectangle 3"/>
          <p:cNvSpPr>
            <a:spLocks noGrp="1"/>
          </p:cNvSpPr>
          <p:nvPr>
            <p:ph type="body" idx="4294967295"/>
          </p:nvPr>
        </p:nvSpPr>
        <p:spPr>
          <a:xfrm>
            <a:off x="1625600" y="1981200"/>
            <a:ext cx="8851900" cy="4394200"/>
          </a:xfrm>
        </p:spPr>
        <p:txBody>
          <a:bodyPr/>
          <a:lstStyle/>
          <a:p>
            <a:pPr>
              <a:spcBef>
                <a:spcPts val="0"/>
              </a:spcBef>
              <a:defRPr/>
            </a:pPr>
            <a:r>
              <a:rPr lang="en-US" dirty="0" smtClean="0">
                <a:ea typeface="ＭＳ Ｐゴシック" pitchFamily="1" charset="-128"/>
              </a:rPr>
              <a:t>The process is flowing</a:t>
            </a:r>
          </a:p>
          <a:p>
            <a:pPr>
              <a:spcBef>
                <a:spcPts val="0"/>
              </a:spcBef>
              <a:defRPr/>
            </a:pPr>
            <a:r>
              <a:rPr lang="en-US" dirty="0" smtClean="0">
                <a:ea typeface="ＭＳ Ｐゴシック" pitchFamily="1" charset="-128"/>
              </a:rPr>
              <a:t>It has fluidity</a:t>
            </a:r>
          </a:p>
          <a:p>
            <a:pPr>
              <a:spcBef>
                <a:spcPts val="0"/>
              </a:spcBef>
              <a:defRPr/>
            </a:pPr>
            <a:r>
              <a:rPr lang="en-US" dirty="0" smtClean="0">
                <a:ea typeface="ＭＳ Ｐゴシック" pitchFamily="1" charset="-128"/>
              </a:rPr>
              <a:t>Things come together quickly</a:t>
            </a:r>
          </a:p>
          <a:p>
            <a:pPr>
              <a:spcBef>
                <a:spcPts val="0"/>
              </a:spcBef>
              <a:defRPr/>
            </a:pPr>
            <a:r>
              <a:rPr lang="en-US" dirty="0" smtClean="0">
                <a:ea typeface="ＭＳ Ｐゴシック" pitchFamily="1" charset="-128"/>
              </a:rPr>
              <a:t>Creativity seems to be abundant</a:t>
            </a:r>
          </a:p>
          <a:p>
            <a:pPr marL="0" indent="0">
              <a:spcBef>
                <a:spcPts val="0"/>
              </a:spcBef>
              <a:buNone/>
              <a:defRPr/>
            </a:pPr>
            <a:endParaRPr lang="en-US" sz="1600" dirty="0">
              <a:ea typeface="ＭＳ Ｐゴシック" pitchFamily="1" charset="-128"/>
            </a:endParaRPr>
          </a:p>
          <a:p>
            <a:pPr marL="0" indent="0">
              <a:spcBef>
                <a:spcPts val="0"/>
              </a:spcBef>
              <a:spcAft>
                <a:spcPts val="600"/>
              </a:spcAft>
              <a:buNone/>
              <a:defRPr/>
            </a:pPr>
            <a:r>
              <a:rPr lang="en-US" sz="3600" dirty="0">
                <a:ea typeface="ＭＳ Ｐゴシック" pitchFamily="1" charset="-128"/>
              </a:rPr>
              <a:t>How?</a:t>
            </a:r>
          </a:p>
          <a:p>
            <a:pPr>
              <a:spcBef>
                <a:spcPts val="0"/>
              </a:spcBef>
              <a:defRPr/>
            </a:pPr>
            <a:r>
              <a:rPr lang="en-US" dirty="0" smtClean="0">
                <a:ea typeface="ＭＳ Ｐゴシック" pitchFamily="1" charset="-128"/>
              </a:rPr>
              <a:t>Keep engaging</a:t>
            </a:r>
          </a:p>
          <a:p>
            <a:pPr>
              <a:spcBef>
                <a:spcPts val="0"/>
              </a:spcBef>
              <a:defRPr/>
            </a:pPr>
            <a:r>
              <a:rPr lang="en-US" dirty="0" smtClean="0">
                <a:ea typeface="ＭＳ Ｐゴシック" pitchFamily="1" charset="-128"/>
              </a:rPr>
              <a:t>Redefine goals and objectives as necessary</a:t>
            </a:r>
          </a:p>
          <a:p>
            <a:pPr>
              <a:spcBef>
                <a:spcPts val="0"/>
              </a:spcBef>
              <a:defRPr/>
            </a:pPr>
            <a:r>
              <a:rPr lang="en-US" dirty="0" smtClean="0">
                <a:ea typeface="ＭＳ Ｐゴシック" pitchFamily="1" charset="-128"/>
              </a:rPr>
              <a:t>Momentum happens</a:t>
            </a:r>
          </a:p>
        </p:txBody>
      </p:sp>
      <p:sp>
        <p:nvSpPr>
          <p:cNvPr id="2" name="Rectangle 1"/>
          <p:cNvSpPr>
            <a:spLocks noChangeArrowheads="1"/>
          </p:cNvSpPr>
          <p:nvPr/>
        </p:nvSpPr>
        <p:spPr bwMode="auto">
          <a:xfrm>
            <a:off x="1193800" y="1200150"/>
            <a:ext cx="97917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4400" b="1">
                <a:latin typeface="Calibri" charset="0"/>
                <a:cs typeface="Calibri" charset="0"/>
              </a:rPr>
              <a:t>MOMENTUM</a:t>
            </a:r>
          </a:p>
        </p:txBody>
      </p:sp>
      <p:pic>
        <p:nvPicPr>
          <p:cNvPr id="113668" name="Picture 4" descr="MPj03993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752600"/>
            <a:ext cx="2686050" cy="3581400"/>
          </a:xfrm>
          <a:prstGeom prst="rect">
            <a:avLst/>
          </a:prstGeom>
          <a:noFill/>
          <a:ln w="9525">
            <a:solidFill>
              <a:srgbClr val="1F497D"/>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0954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75779">
                                            <p:txEl>
                                              <p:pRg st="7" end="7"/>
                                            </p:txEl>
                                          </p:spTgt>
                                        </p:tgtEl>
                                        <p:attrNameLst>
                                          <p:attrName>style.visibility</p:attrName>
                                        </p:attrNameLst>
                                      </p:cBhvr>
                                      <p:to>
                                        <p:strVal val="visible"/>
                                      </p:to>
                                    </p:set>
                                    <p:anim calcmode="lin" valueType="num">
                                      <p:cBhvr additive="base">
                                        <p:cTn id="49" dur="500" fill="hold"/>
                                        <p:tgtEl>
                                          <p:spTgt spid="7577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57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75779">
                                            <p:txEl>
                                              <p:pRg st="8" end="8"/>
                                            </p:txEl>
                                          </p:spTgt>
                                        </p:tgtEl>
                                        <p:attrNameLst>
                                          <p:attrName>style.visibility</p:attrName>
                                        </p:attrNameLst>
                                      </p:cBhvr>
                                      <p:to>
                                        <p:strVal val="visible"/>
                                      </p:to>
                                    </p:set>
                                    <p:anim calcmode="lin" valueType="num">
                                      <p:cBhvr additive="base">
                                        <p:cTn id="55" dur="500" fill="hold"/>
                                        <p:tgtEl>
                                          <p:spTgt spid="7577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57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1295400" y="431800"/>
            <a:ext cx="9563100" cy="1143000"/>
          </a:xfrm>
        </p:spPr>
        <p:txBody>
          <a:bodyPr/>
          <a:lstStyle/>
          <a:p>
            <a:r>
              <a:rPr lang="en-US" b="1">
                <a:latin typeface="Calibri" charset="0"/>
                <a:ea typeface="ＭＳ Ｐゴシック" charset="0"/>
                <a:cs typeface="ＭＳ Ｐゴシック" charset="0"/>
              </a:rPr>
              <a:t>Key Elements of the Negotiation Process</a:t>
            </a:r>
          </a:p>
        </p:txBody>
      </p:sp>
      <p:sp>
        <p:nvSpPr>
          <p:cNvPr id="59395" name="Rectangle 3"/>
          <p:cNvSpPr>
            <a:spLocks noGrp="1" noChangeArrowheads="1"/>
          </p:cNvSpPr>
          <p:nvPr>
            <p:ph type="body" idx="4294967295"/>
          </p:nvPr>
        </p:nvSpPr>
        <p:spPr>
          <a:xfrm>
            <a:off x="1724025" y="1897063"/>
            <a:ext cx="8743950" cy="3567112"/>
          </a:xfrm>
        </p:spPr>
        <p:txBody>
          <a:bodyPr/>
          <a:lstStyle/>
          <a:p>
            <a:pPr>
              <a:spcBef>
                <a:spcPct val="0"/>
              </a:spcBef>
              <a:spcAft>
                <a:spcPts val="1200"/>
              </a:spcAft>
            </a:pPr>
            <a:r>
              <a:rPr lang="en-US">
                <a:latin typeface="Calibri" charset="0"/>
                <a:ea typeface="ＭＳ Ｐゴシック" charset="0"/>
                <a:cs typeface="ＭＳ Ｐゴシック" charset="0"/>
              </a:rPr>
              <a:t>The starting point</a:t>
            </a:r>
          </a:p>
          <a:p>
            <a:pPr>
              <a:spcBef>
                <a:spcPct val="0"/>
              </a:spcBef>
              <a:spcAft>
                <a:spcPts val="1200"/>
              </a:spcAft>
            </a:pPr>
            <a:r>
              <a:rPr lang="en-US">
                <a:latin typeface="Calibri" charset="0"/>
                <a:ea typeface="ＭＳ Ｐゴシック" charset="0"/>
                <a:cs typeface="ＭＳ Ｐゴシック" charset="0"/>
              </a:rPr>
              <a:t>There may be more than one party</a:t>
            </a:r>
          </a:p>
          <a:p>
            <a:pPr>
              <a:spcBef>
                <a:spcPct val="0"/>
              </a:spcBef>
              <a:spcAft>
                <a:spcPts val="1200"/>
              </a:spcAft>
            </a:pPr>
            <a:r>
              <a:rPr lang="en-US">
                <a:latin typeface="Calibri" charset="0"/>
                <a:ea typeface="ＭＳ Ｐゴシック" charset="0"/>
                <a:cs typeface="ＭＳ Ｐゴシック" charset="0"/>
              </a:rPr>
              <a:t>Are there any conflicts of interest?</a:t>
            </a:r>
          </a:p>
          <a:p>
            <a:pPr>
              <a:spcBef>
                <a:spcPct val="0"/>
              </a:spcBef>
              <a:spcAft>
                <a:spcPts val="1200"/>
              </a:spcAft>
            </a:pPr>
            <a:r>
              <a:rPr lang="en-US">
                <a:latin typeface="Calibri" charset="0"/>
                <a:ea typeface="ＭＳ Ｐゴシック" charset="0"/>
                <a:cs typeface="ＭＳ Ｐゴシック" charset="0"/>
              </a:rPr>
              <a:t>“Give and Take”</a:t>
            </a:r>
            <a:endParaRPr lang="en-US" altLang="ja-JP">
              <a:latin typeface="Calibri" charset="0"/>
              <a:ea typeface="ＭＳ Ｐゴシック" charset="0"/>
              <a:cs typeface="ＭＳ Ｐゴシック" charset="0"/>
            </a:endParaRPr>
          </a:p>
          <a:p>
            <a:pPr>
              <a:spcBef>
                <a:spcPct val="0"/>
              </a:spcBef>
              <a:spcAft>
                <a:spcPts val="1200"/>
              </a:spcAft>
            </a:pPr>
            <a:r>
              <a:rPr lang="en-US">
                <a:latin typeface="Calibri" charset="0"/>
                <a:ea typeface="ＭＳ Ｐゴシック" charset="0"/>
                <a:cs typeface="ＭＳ Ｐゴシック" charset="0"/>
              </a:rPr>
              <a:t>It is a voluntary relationship</a:t>
            </a:r>
          </a:p>
        </p:txBody>
      </p:sp>
    </p:spTree>
    <p:extLst>
      <p:ext uri="{BB962C8B-B14F-4D97-AF65-F5344CB8AC3E}">
        <p14:creationId xmlns:p14="http://schemas.microsoft.com/office/powerpoint/2010/main" val="885427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p:cNvSpPr>
          <p:nvPr>
            <p:ph type="title" idx="4294967295"/>
          </p:nvPr>
        </p:nvSpPr>
        <p:spPr>
          <a:xfrm>
            <a:off x="1524000" y="396876"/>
            <a:ext cx="9144000" cy="1325563"/>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sz="4000" b="1">
                <a:solidFill>
                  <a:srgbClr val="000000"/>
                </a:solidFill>
                <a:latin typeface="Calibri" charset="0"/>
                <a:ea typeface="ＭＳ Ｐゴシック" charset="0"/>
                <a:cs typeface="ＭＳ Ｐゴシック" charset="0"/>
              </a:rPr>
              <a:t>Time Used as a Negotiating Tool: </a:t>
            </a:r>
            <a:br>
              <a:rPr lang="en-US" sz="4000" b="1">
                <a:solidFill>
                  <a:srgbClr val="000000"/>
                </a:solidFill>
                <a:latin typeface="Calibri" charset="0"/>
                <a:ea typeface="ＭＳ Ｐゴシック" charset="0"/>
                <a:cs typeface="ＭＳ Ｐゴシック" charset="0"/>
              </a:rPr>
            </a:br>
            <a:r>
              <a:rPr lang="en-US" sz="4000" b="1">
                <a:solidFill>
                  <a:srgbClr val="000000"/>
                </a:solidFill>
                <a:latin typeface="Calibri" charset="0"/>
                <a:ea typeface="ＭＳ Ｐゴシック" charset="0"/>
                <a:cs typeface="ＭＳ Ｐゴシック" charset="0"/>
              </a:rPr>
              <a:t>The “Game Changer”</a:t>
            </a:r>
          </a:p>
        </p:txBody>
      </p:sp>
      <p:sp>
        <p:nvSpPr>
          <p:cNvPr id="115714" name="Rectangle 3"/>
          <p:cNvSpPr>
            <a:spLocks noGrp="1"/>
          </p:cNvSpPr>
          <p:nvPr>
            <p:ph type="body" sz="half" idx="4294967295"/>
          </p:nvPr>
        </p:nvSpPr>
        <p:spPr>
          <a:xfrm>
            <a:off x="1466851" y="1722438"/>
            <a:ext cx="4538663" cy="4525962"/>
          </a:xfrm>
        </p:spPr>
        <p:txBody>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3012" name="Rectangle 4"/>
          <p:cNvSpPr>
            <a:spLocks noGrp="1"/>
          </p:cNvSpPr>
          <p:nvPr>
            <p:ph type="body" sz="half" idx="4294967295"/>
          </p:nvPr>
        </p:nvSpPr>
        <p:spPr>
          <a:xfrm>
            <a:off x="1466851" y="2151064"/>
            <a:ext cx="5483225" cy="3398837"/>
          </a:xfrm>
        </p:spPr>
        <p:txBody>
          <a:bodyPr/>
          <a:lstStyle/>
          <a:p>
            <a:pPr>
              <a:spcBef>
                <a:spcPct val="0"/>
              </a:spcBef>
              <a:spcAft>
                <a:spcPts val="2400"/>
              </a:spcAft>
            </a:pPr>
            <a:r>
              <a:rPr lang="en-US">
                <a:latin typeface="Calibri" charset="0"/>
                <a:ea typeface="ＭＳ Ｐゴシック" charset="0"/>
                <a:cs typeface="ＭＳ Ｐゴシック" charset="0"/>
              </a:rPr>
              <a:t>Different Power Strategy</a:t>
            </a:r>
          </a:p>
          <a:p>
            <a:pPr>
              <a:spcBef>
                <a:spcPct val="0"/>
              </a:spcBef>
              <a:spcAft>
                <a:spcPts val="2400"/>
              </a:spcAft>
            </a:pPr>
            <a:r>
              <a:rPr lang="en-US">
                <a:latin typeface="Calibri" charset="0"/>
                <a:ea typeface="ＭＳ Ｐゴシック" charset="0"/>
                <a:cs typeface="ＭＳ Ｐゴシック" charset="0"/>
              </a:rPr>
              <a:t>Time is a continuum</a:t>
            </a:r>
          </a:p>
          <a:p>
            <a:pPr>
              <a:spcBef>
                <a:spcPct val="0"/>
              </a:spcBef>
              <a:spcAft>
                <a:spcPts val="2400"/>
              </a:spcAft>
            </a:pPr>
            <a:r>
              <a:rPr lang="en-US">
                <a:latin typeface="Calibri" charset="0"/>
                <a:ea typeface="ＭＳ Ｐゴシック" charset="0"/>
                <a:cs typeface="ＭＳ Ｐゴシック" charset="0"/>
              </a:rPr>
              <a:t>No Beginning</a:t>
            </a:r>
          </a:p>
          <a:p>
            <a:pPr>
              <a:spcBef>
                <a:spcPct val="0"/>
              </a:spcBef>
              <a:spcAft>
                <a:spcPts val="2400"/>
              </a:spcAft>
            </a:pPr>
            <a:r>
              <a:rPr lang="en-US">
                <a:latin typeface="Calibri" charset="0"/>
                <a:ea typeface="ＭＳ Ｐゴシック" charset="0"/>
                <a:cs typeface="ＭＳ Ｐゴシック" charset="0"/>
              </a:rPr>
              <a:t>You are always negotiating</a:t>
            </a:r>
          </a:p>
        </p:txBody>
      </p:sp>
      <p:pic>
        <p:nvPicPr>
          <p:cNvPr id="115716" name="Picture 5" descr="MPj04054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2133601"/>
            <a:ext cx="3771900" cy="31670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707407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p:cNvSpPr>
          <p:nvPr>
            <p:ph type="title" idx="4294967295"/>
          </p:nvPr>
        </p:nvSpPr>
        <p:spPr>
          <a:xfrm>
            <a:off x="1524000" y="396875"/>
            <a:ext cx="9144000" cy="1119188"/>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solidFill>
                  <a:srgbClr val="000000"/>
                </a:solidFill>
                <a:latin typeface="Calibri" charset="0"/>
                <a:ea typeface="ＭＳ Ｐゴシック" charset="0"/>
                <a:cs typeface="ＭＳ Ｐゴシック" charset="0"/>
              </a:rPr>
              <a:t>Time is a Continuum</a:t>
            </a:r>
          </a:p>
        </p:txBody>
      </p:sp>
      <p:sp>
        <p:nvSpPr>
          <p:cNvPr id="117762" name="Rectangle 3"/>
          <p:cNvSpPr>
            <a:spLocks noGrp="1"/>
          </p:cNvSpPr>
          <p:nvPr>
            <p:ph type="body" sz="half" idx="4294967295"/>
          </p:nvPr>
        </p:nvSpPr>
        <p:spPr>
          <a:xfrm>
            <a:off x="1466851" y="1722438"/>
            <a:ext cx="4538663" cy="4525962"/>
          </a:xfrm>
        </p:spPr>
        <p:txBody>
          <a:bodyPr/>
          <a:lstStyle/>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4036" name="Rectangle 4"/>
          <p:cNvSpPr>
            <a:spLocks noGrp="1"/>
          </p:cNvSpPr>
          <p:nvPr>
            <p:ph type="body" sz="half" idx="4294967295"/>
          </p:nvPr>
        </p:nvSpPr>
        <p:spPr>
          <a:xfrm>
            <a:off x="1738314" y="2163763"/>
            <a:ext cx="5153025" cy="3433762"/>
          </a:xfrm>
        </p:spPr>
        <p:txBody>
          <a:bodyPr/>
          <a:lstStyle/>
          <a:p>
            <a:pPr>
              <a:spcBef>
                <a:spcPct val="0"/>
              </a:spcBef>
              <a:spcAft>
                <a:spcPts val="3000"/>
              </a:spcAft>
            </a:pPr>
            <a:r>
              <a:rPr lang="en-US">
                <a:latin typeface="Calibri" charset="0"/>
                <a:ea typeface="ＭＳ Ｐゴシック" charset="0"/>
                <a:cs typeface="ＭＳ Ｐゴシック" charset="0"/>
              </a:rPr>
              <a:t>Take Your Time</a:t>
            </a:r>
          </a:p>
          <a:p>
            <a:pPr>
              <a:spcBef>
                <a:spcPct val="0"/>
              </a:spcBef>
              <a:spcAft>
                <a:spcPts val="3000"/>
              </a:spcAft>
            </a:pPr>
            <a:r>
              <a:rPr lang="en-US">
                <a:latin typeface="Calibri" charset="0"/>
                <a:ea typeface="ＭＳ Ｐゴシック" charset="0"/>
                <a:cs typeface="ＭＳ Ｐゴシック" charset="0"/>
              </a:rPr>
              <a:t>Time Can Be Advantage</a:t>
            </a:r>
          </a:p>
          <a:p>
            <a:pPr>
              <a:spcBef>
                <a:spcPct val="0"/>
              </a:spcBef>
              <a:spcAft>
                <a:spcPts val="3000"/>
              </a:spcAft>
            </a:pPr>
            <a:r>
              <a:rPr lang="en-US">
                <a:latin typeface="Calibri" charset="0"/>
                <a:ea typeface="ＭＳ Ｐゴシック" charset="0"/>
                <a:cs typeface="ＭＳ Ｐゴシック" charset="0"/>
              </a:rPr>
              <a:t>Time Limits</a:t>
            </a:r>
          </a:p>
          <a:p>
            <a:pPr>
              <a:spcBef>
                <a:spcPct val="0"/>
              </a:spcBef>
              <a:spcAft>
                <a:spcPts val="3000"/>
              </a:spcAft>
            </a:pPr>
            <a:r>
              <a:rPr lang="en-US">
                <a:latin typeface="Calibri" charset="0"/>
                <a:ea typeface="ＭＳ Ｐゴシック" charset="0"/>
                <a:cs typeface="ＭＳ Ｐゴシック" charset="0"/>
              </a:rPr>
              <a:t>Be Credible</a:t>
            </a:r>
          </a:p>
        </p:txBody>
      </p:sp>
      <p:pic>
        <p:nvPicPr>
          <p:cNvPr id="117764" name="Picture 6" descr="MP9004100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550" y="2116139"/>
            <a:ext cx="3505200" cy="3506787"/>
          </a:xfrm>
          <a:prstGeom prst="rect">
            <a:avLst/>
          </a:prstGeom>
          <a:noFill/>
          <a:ln w="28575">
            <a:solidFill>
              <a:srgbClr val="1F497D"/>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8284172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additive="base">
                                        <p:cTn id="7" dur="500" fill="hold"/>
                                        <p:tgtEl>
                                          <p:spTgt spid="440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4036">
                                            <p:txEl>
                                              <p:pRg st="1" end="1"/>
                                            </p:txEl>
                                          </p:spTgt>
                                        </p:tgtEl>
                                        <p:attrNameLst>
                                          <p:attrName>style.visibility</p:attrName>
                                        </p:attrNameLst>
                                      </p:cBhvr>
                                      <p:to>
                                        <p:strVal val="visible"/>
                                      </p:to>
                                    </p:set>
                                    <p:anim calcmode="lin" valueType="num">
                                      <p:cBhvr additive="base">
                                        <p:cTn id="13" dur="500" fill="hold"/>
                                        <p:tgtEl>
                                          <p:spTgt spid="4403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40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4036">
                                            <p:txEl>
                                              <p:pRg st="2" end="2"/>
                                            </p:txEl>
                                          </p:spTgt>
                                        </p:tgtEl>
                                        <p:attrNameLst>
                                          <p:attrName>style.visibility</p:attrName>
                                        </p:attrNameLst>
                                      </p:cBhvr>
                                      <p:to>
                                        <p:strVal val="visible"/>
                                      </p:to>
                                    </p:set>
                                    <p:anim calcmode="lin" valueType="num">
                                      <p:cBhvr additive="base">
                                        <p:cTn id="19" dur="500" fill="hold"/>
                                        <p:tgtEl>
                                          <p:spTgt spid="4403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0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4036">
                                            <p:txEl>
                                              <p:pRg st="3" end="3"/>
                                            </p:txEl>
                                          </p:spTgt>
                                        </p:tgtEl>
                                        <p:attrNameLst>
                                          <p:attrName>style.visibility</p:attrName>
                                        </p:attrNameLst>
                                      </p:cBhvr>
                                      <p:to>
                                        <p:strVal val="visible"/>
                                      </p:to>
                                    </p:set>
                                    <p:anim calcmode="lin" valueType="num">
                                      <p:cBhvr additive="base">
                                        <p:cTn id="25" dur="500" fill="hold"/>
                                        <p:tgtEl>
                                          <p:spTgt spid="4403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403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idx="4294967295"/>
          </p:nvPr>
        </p:nvSpPr>
        <p:spPr>
          <a:xfrm>
            <a:off x="1524000" y="396875"/>
            <a:ext cx="9144000" cy="1143000"/>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solidFill>
                  <a:srgbClr val="000000"/>
                </a:solidFill>
                <a:latin typeface="Calibri" charset="0"/>
                <a:ea typeface="ＭＳ Ｐゴシック" charset="0"/>
                <a:cs typeface="ＭＳ Ｐゴシック" charset="0"/>
              </a:rPr>
              <a:t>Time as a Deadline</a:t>
            </a:r>
          </a:p>
        </p:txBody>
      </p:sp>
      <p:sp>
        <p:nvSpPr>
          <p:cNvPr id="45059" name="Rectangle 3"/>
          <p:cNvSpPr>
            <a:spLocks noGrp="1"/>
          </p:cNvSpPr>
          <p:nvPr>
            <p:ph type="body" idx="4294967295"/>
          </p:nvPr>
        </p:nvSpPr>
        <p:spPr>
          <a:xfrm>
            <a:off x="1598614" y="1998664"/>
            <a:ext cx="6880225" cy="3081337"/>
          </a:xfrm>
        </p:spPr>
        <p:txBody>
          <a:bodyPr/>
          <a:lstStyle/>
          <a:p>
            <a:pPr>
              <a:spcBef>
                <a:spcPct val="0"/>
              </a:spcBef>
              <a:spcAft>
                <a:spcPts val="2400"/>
              </a:spcAft>
            </a:pPr>
            <a:r>
              <a:rPr lang="en-US">
                <a:latin typeface="Calibri" charset="0"/>
                <a:ea typeface="ＭＳ Ｐゴシック" charset="0"/>
                <a:cs typeface="ＭＳ Ｐゴシック" charset="0"/>
              </a:rPr>
              <a:t>Whose deadline?</a:t>
            </a:r>
          </a:p>
          <a:p>
            <a:pPr>
              <a:spcBef>
                <a:spcPct val="0"/>
              </a:spcBef>
              <a:spcAft>
                <a:spcPts val="2400"/>
              </a:spcAft>
            </a:pPr>
            <a:r>
              <a:rPr lang="en-US">
                <a:latin typeface="Calibri" charset="0"/>
                <a:ea typeface="ＭＳ Ｐゴシック" charset="0"/>
                <a:cs typeface="ＭＳ Ｐゴシック" charset="0"/>
              </a:rPr>
              <a:t>It is real or imagined?</a:t>
            </a:r>
          </a:p>
          <a:p>
            <a:pPr>
              <a:spcBef>
                <a:spcPct val="0"/>
              </a:spcBef>
              <a:spcAft>
                <a:spcPts val="2400"/>
              </a:spcAft>
            </a:pPr>
            <a:r>
              <a:rPr lang="en-US">
                <a:latin typeface="Calibri" charset="0"/>
                <a:ea typeface="ＭＳ Ｐゴシック" charset="0"/>
                <a:cs typeface="ＭＳ Ｐゴシック" charset="0"/>
              </a:rPr>
              <a:t>Make your own deadline</a:t>
            </a:r>
          </a:p>
          <a:p>
            <a:pPr>
              <a:spcBef>
                <a:spcPct val="0"/>
              </a:spcBef>
              <a:spcAft>
                <a:spcPts val="2400"/>
              </a:spcAft>
            </a:pPr>
            <a:r>
              <a:rPr lang="en-US">
                <a:latin typeface="Calibri" charset="0"/>
                <a:ea typeface="ＭＳ Ｐゴシック" charset="0"/>
                <a:cs typeface="ＭＳ Ｐゴシック" charset="0"/>
              </a:rPr>
              <a:t>Use proposals for evolving solutions</a:t>
            </a:r>
          </a:p>
        </p:txBody>
      </p:sp>
      <p:pic>
        <p:nvPicPr>
          <p:cNvPr id="118787" name="Picture 4" descr="MCPE07182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1816101"/>
            <a:ext cx="3105150" cy="2447925"/>
          </a:xfrm>
          <a:prstGeom prst="rect">
            <a:avLst/>
          </a:prstGeom>
          <a:solidFill>
            <a:schemeClr val="tx2"/>
          </a:solidFill>
          <a:ln w="28575">
            <a:solidFill>
              <a:schemeClr val="tx2"/>
            </a:solidFill>
            <a:miter lim="800000"/>
            <a:headEnd/>
            <a:tailEnd/>
          </a:ln>
        </p:spPr>
      </p:pic>
    </p:spTree>
    <p:extLst>
      <p:ext uri="{BB962C8B-B14F-4D97-AF65-F5344CB8AC3E}">
        <p14:creationId xmlns:p14="http://schemas.microsoft.com/office/powerpoint/2010/main" val="191446350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p:cNvSpPr>
          <p:nvPr>
            <p:ph type="title" idx="4294967295"/>
          </p:nvPr>
        </p:nvSpPr>
        <p:spPr>
          <a:xfrm>
            <a:off x="1524000" y="396875"/>
            <a:ext cx="9144000" cy="1143000"/>
          </a:xfrm>
          <a:extLst>
            <a:ext uri="{91240B29-F687-4f45-9708-019B960494DF}">
              <a14:hiddenLine xmlns:a14="http://schemas.microsoft.com/office/drawing/2010/main" xmlns="" w="28575">
                <a:solidFill>
                  <a:srgbClr val="000000"/>
                </a:solidFill>
                <a:miter lim="800000"/>
                <a:headEnd/>
                <a:tailEnd/>
              </a14:hiddenLine>
            </a:ext>
          </a:extLst>
        </p:spPr>
        <p:txBody>
          <a:bodyPr/>
          <a:lstStyle/>
          <a:p>
            <a:r>
              <a:rPr lang="en-US" b="1">
                <a:solidFill>
                  <a:srgbClr val="000000"/>
                </a:solidFill>
                <a:latin typeface="Calibri" charset="0"/>
                <a:ea typeface="ＭＳ Ｐゴシック" charset="0"/>
                <a:cs typeface="ＭＳ Ｐゴシック" charset="0"/>
              </a:rPr>
              <a:t>Time as a Tool</a:t>
            </a:r>
          </a:p>
        </p:txBody>
      </p:sp>
      <p:sp>
        <p:nvSpPr>
          <p:cNvPr id="46083" name="Rectangle 3"/>
          <p:cNvSpPr>
            <a:spLocks noGrp="1"/>
          </p:cNvSpPr>
          <p:nvPr>
            <p:ph type="body" idx="4294967295"/>
          </p:nvPr>
        </p:nvSpPr>
        <p:spPr>
          <a:xfrm>
            <a:off x="1466851" y="1916113"/>
            <a:ext cx="4765675" cy="3986212"/>
          </a:xfrm>
        </p:spPr>
        <p:txBody>
          <a:bodyPr/>
          <a:lstStyle/>
          <a:p>
            <a:pPr>
              <a:spcBef>
                <a:spcPct val="0"/>
              </a:spcBef>
              <a:spcAft>
                <a:spcPts val="1200"/>
              </a:spcAft>
            </a:pPr>
            <a:r>
              <a:rPr lang="en-US">
                <a:latin typeface="Calibri" charset="0"/>
                <a:ea typeface="ＭＳ Ｐゴシック" charset="0"/>
                <a:cs typeface="ＭＳ Ｐゴシック" charset="0"/>
              </a:rPr>
              <a:t>Leave yourself room</a:t>
            </a:r>
          </a:p>
          <a:p>
            <a:pPr>
              <a:spcBef>
                <a:spcPct val="0"/>
              </a:spcBef>
              <a:spcAft>
                <a:spcPts val="1200"/>
              </a:spcAft>
            </a:pPr>
            <a:r>
              <a:rPr lang="en-US">
                <a:latin typeface="Calibri" charset="0"/>
                <a:ea typeface="ＭＳ Ｐゴシック" charset="0"/>
                <a:cs typeface="ＭＳ Ｐゴシック" charset="0"/>
              </a:rPr>
              <a:t>Patience Pays</a:t>
            </a:r>
          </a:p>
          <a:p>
            <a:pPr>
              <a:spcBef>
                <a:spcPct val="0"/>
              </a:spcBef>
              <a:spcAft>
                <a:spcPts val="1200"/>
              </a:spcAft>
            </a:pPr>
            <a:r>
              <a:rPr lang="en-US">
                <a:latin typeface="Calibri" charset="0"/>
                <a:ea typeface="ＭＳ Ｐゴシック" charset="0"/>
                <a:cs typeface="ＭＳ Ｐゴシック" charset="0"/>
              </a:rPr>
              <a:t>Beware of foot dragging</a:t>
            </a:r>
          </a:p>
          <a:p>
            <a:pPr>
              <a:spcBef>
                <a:spcPct val="0"/>
              </a:spcBef>
              <a:spcAft>
                <a:spcPts val="1200"/>
              </a:spcAft>
            </a:pPr>
            <a:r>
              <a:rPr lang="en-US">
                <a:latin typeface="Calibri" charset="0"/>
                <a:ea typeface="ＭＳ Ｐゴシック" charset="0"/>
                <a:cs typeface="ＭＳ Ｐゴシック" charset="0"/>
              </a:rPr>
              <a:t>Problems?</a:t>
            </a:r>
          </a:p>
          <a:p>
            <a:pPr>
              <a:spcBef>
                <a:spcPct val="0"/>
              </a:spcBef>
              <a:spcAft>
                <a:spcPts val="1200"/>
              </a:spcAft>
            </a:pPr>
            <a:r>
              <a:rPr lang="en-US">
                <a:latin typeface="Calibri" charset="0"/>
                <a:ea typeface="ＭＳ Ｐゴシック" charset="0"/>
                <a:cs typeface="ＭＳ Ｐゴシック" charset="0"/>
              </a:rPr>
              <a:t>Probe</a:t>
            </a:r>
          </a:p>
          <a:p>
            <a:pPr>
              <a:spcBef>
                <a:spcPct val="0"/>
              </a:spcBef>
              <a:spcAft>
                <a:spcPts val="1200"/>
              </a:spcAft>
            </a:pPr>
            <a:r>
              <a:rPr lang="en-US">
                <a:latin typeface="Calibri" charset="0"/>
                <a:ea typeface="ＭＳ Ｐゴシック" charset="0"/>
                <a:cs typeface="ＭＳ Ｐゴシック" charset="0"/>
              </a:rPr>
              <a:t>Concessions</a:t>
            </a:r>
          </a:p>
        </p:txBody>
      </p:sp>
      <p:pic>
        <p:nvPicPr>
          <p:cNvPr id="119811" name="Picture 6" descr="MP90044847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64" y="2290763"/>
            <a:ext cx="4359275" cy="2906712"/>
          </a:xfrm>
          <a:prstGeom prst="rect">
            <a:avLst/>
          </a:prstGeom>
          <a:noFill/>
          <a:ln w="28575">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3081837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idx="4294967295"/>
          </p:nvPr>
        </p:nvSpPr>
        <p:spPr>
          <a:xfrm>
            <a:off x="1724025" y="539750"/>
            <a:ext cx="8743950" cy="1143000"/>
          </a:xfrm>
        </p:spPr>
        <p:txBody>
          <a:bodyPr/>
          <a:lstStyle/>
          <a:p>
            <a:r>
              <a:rPr lang="en-US" b="1">
                <a:latin typeface="Calibri" charset="0"/>
                <a:ea typeface="ＭＳ Ｐゴシック" charset="0"/>
                <a:cs typeface="ＭＳ Ｐゴシック" charset="0"/>
              </a:rPr>
              <a:t>Face to Face Meeting</a:t>
            </a:r>
          </a:p>
        </p:txBody>
      </p:sp>
      <p:sp>
        <p:nvSpPr>
          <p:cNvPr id="70659" name="Rectangle 3"/>
          <p:cNvSpPr>
            <a:spLocks noGrp="1"/>
          </p:cNvSpPr>
          <p:nvPr>
            <p:ph type="body" idx="4294967295"/>
          </p:nvPr>
        </p:nvSpPr>
        <p:spPr>
          <a:xfrm>
            <a:off x="2044700" y="2311401"/>
            <a:ext cx="8680450" cy="2498725"/>
          </a:xfrm>
        </p:spPr>
        <p:txBody>
          <a:bodyPr/>
          <a:lstStyle/>
          <a:p>
            <a:pPr>
              <a:spcBef>
                <a:spcPct val="0"/>
              </a:spcBef>
              <a:spcAft>
                <a:spcPts val="1800"/>
              </a:spcAft>
            </a:pPr>
            <a:r>
              <a:rPr lang="en-US" sz="3600">
                <a:latin typeface="Calibri" charset="0"/>
                <a:ea typeface="ＭＳ Ｐゴシック" charset="0"/>
                <a:cs typeface="ＭＳ Ｐゴシック" charset="0"/>
              </a:rPr>
              <a:t>What are the factors to consider?</a:t>
            </a:r>
          </a:p>
          <a:p>
            <a:pPr>
              <a:spcBef>
                <a:spcPct val="0"/>
              </a:spcBef>
              <a:spcAft>
                <a:spcPts val="1800"/>
              </a:spcAft>
            </a:pPr>
            <a:r>
              <a:rPr lang="en-US" sz="3600">
                <a:latin typeface="Calibri" charset="0"/>
                <a:ea typeface="ＭＳ Ｐゴシック" charset="0"/>
                <a:cs typeface="ＭＳ Ｐゴシック" charset="0"/>
              </a:rPr>
              <a:t>What message does your choice send?</a:t>
            </a:r>
          </a:p>
          <a:p>
            <a:pPr>
              <a:spcBef>
                <a:spcPct val="0"/>
              </a:spcBef>
              <a:spcAft>
                <a:spcPts val="1800"/>
              </a:spcAft>
            </a:pPr>
            <a:r>
              <a:rPr lang="en-US" sz="3600">
                <a:latin typeface="Calibri" charset="0"/>
                <a:ea typeface="ＭＳ Ｐゴシック" charset="0"/>
                <a:cs typeface="ＭＳ Ｐゴシック" charset="0"/>
              </a:rPr>
              <a:t>Housekeeping?</a:t>
            </a:r>
          </a:p>
        </p:txBody>
      </p:sp>
    </p:spTree>
    <p:extLst>
      <p:ext uri="{BB962C8B-B14F-4D97-AF65-F5344CB8AC3E}">
        <p14:creationId xmlns:p14="http://schemas.microsoft.com/office/powerpoint/2010/main" val="340292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p:cNvSpPr>
          <p:nvPr>
            <p:ph type="title" idx="4294967295"/>
          </p:nvPr>
        </p:nvSpPr>
        <p:spPr>
          <a:xfrm>
            <a:off x="1466850" y="536576"/>
            <a:ext cx="9258300" cy="669925"/>
          </a:xfrm>
        </p:spPr>
        <p:txBody>
          <a:bodyPr>
            <a:normAutofit fontScale="90000"/>
          </a:bodyPr>
          <a:lstStyle/>
          <a:p>
            <a:r>
              <a:rPr lang="en-US" b="1">
                <a:latin typeface="Calibri" charset="0"/>
                <a:ea typeface="ＭＳ Ｐゴシック" charset="0"/>
                <a:cs typeface="ＭＳ Ｐゴシック" charset="0"/>
              </a:rPr>
              <a:t>Face to Face Meeting</a:t>
            </a:r>
            <a:endParaRPr lang="en-US" sz="4000" b="1">
              <a:latin typeface="Calibri" charset="0"/>
              <a:ea typeface="ＭＳ Ｐゴシック" charset="0"/>
              <a:cs typeface="ＭＳ Ｐゴシック" charset="0"/>
            </a:endParaRPr>
          </a:p>
        </p:txBody>
      </p:sp>
      <p:sp>
        <p:nvSpPr>
          <p:cNvPr id="100355" name="Rectangle 3"/>
          <p:cNvSpPr>
            <a:spLocks noGrp="1"/>
          </p:cNvSpPr>
          <p:nvPr>
            <p:ph type="body" idx="4294967295"/>
          </p:nvPr>
        </p:nvSpPr>
        <p:spPr>
          <a:xfrm>
            <a:off x="2152650" y="2146300"/>
            <a:ext cx="3917950" cy="3937000"/>
          </a:xfrm>
        </p:spPr>
        <p:txBody>
          <a:bodyPr/>
          <a:lstStyle/>
          <a:p>
            <a:pPr>
              <a:spcBef>
                <a:spcPct val="0"/>
              </a:spcBef>
              <a:spcAft>
                <a:spcPts val="1200"/>
              </a:spcAft>
            </a:pPr>
            <a:r>
              <a:rPr lang="en-US">
                <a:latin typeface="Calibri" charset="0"/>
                <a:ea typeface="ＭＳ Ｐゴシック" charset="0"/>
                <a:cs typeface="ＭＳ Ｐゴシック" charset="0"/>
              </a:rPr>
              <a:t>Your office</a:t>
            </a:r>
          </a:p>
          <a:p>
            <a:pPr>
              <a:spcBef>
                <a:spcPct val="0"/>
              </a:spcBef>
              <a:spcAft>
                <a:spcPts val="1200"/>
              </a:spcAft>
            </a:pPr>
            <a:r>
              <a:rPr lang="en-US">
                <a:latin typeface="Calibri" charset="0"/>
                <a:ea typeface="ＭＳ Ｐゴシック" charset="0"/>
                <a:cs typeface="ＭＳ Ｐゴシック" charset="0"/>
              </a:rPr>
              <a:t>Neutral place</a:t>
            </a:r>
          </a:p>
          <a:p>
            <a:pPr>
              <a:spcBef>
                <a:spcPct val="0"/>
              </a:spcBef>
              <a:spcAft>
                <a:spcPts val="1200"/>
              </a:spcAft>
            </a:pPr>
            <a:r>
              <a:rPr lang="en-US">
                <a:latin typeface="Calibri" charset="0"/>
                <a:ea typeface="ＭＳ Ｐゴシック" charset="0"/>
                <a:cs typeface="ＭＳ Ｐゴシック" charset="0"/>
              </a:rPr>
              <a:t>Lessor’s office</a:t>
            </a:r>
          </a:p>
          <a:p>
            <a:pPr>
              <a:spcBef>
                <a:spcPct val="0"/>
              </a:spcBef>
              <a:spcAft>
                <a:spcPts val="1200"/>
              </a:spcAft>
            </a:pPr>
            <a:r>
              <a:rPr lang="en-US">
                <a:latin typeface="Calibri" charset="0"/>
                <a:ea typeface="ＭＳ Ｐゴシック" charset="0"/>
                <a:cs typeface="ＭＳ Ｐゴシック" charset="0"/>
              </a:rPr>
              <a:t>Lessee’s office</a:t>
            </a:r>
          </a:p>
          <a:p>
            <a:pPr>
              <a:spcBef>
                <a:spcPct val="0"/>
              </a:spcBef>
              <a:spcAft>
                <a:spcPts val="1200"/>
              </a:spcAft>
            </a:pPr>
            <a:r>
              <a:rPr lang="en-US">
                <a:latin typeface="Calibri" charset="0"/>
                <a:ea typeface="ＭＳ Ｐゴシック" charset="0"/>
                <a:cs typeface="ＭＳ Ｐゴシック" charset="0"/>
              </a:rPr>
              <a:t>Country Club</a:t>
            </a:r>
          </a:p>
          <a:p>
            <a:pPr>
              <a:spcBef>
                <a:spcPct val="0"/>
              </a:spcBef>
              <a:spcAft>
                <a:spcPts val="1200"/>
              </a:spcAft>
            </a:pPr>
            <a:r>
              <a:rPr lang="en-US">
                <a:latin typeface="Calibri" charset="0"/>
                <a:ea typeface="ＭＳ Ｐゴシック" charset="0"/>
                <a:cs typeface="ＭＳ Ｐゴシック" charset="0"/>
              </a:rPr>
              <a:t>Favorite Restaurant</a:t>
            </a:r>
          </a:p>
        </p:txBody>
      </p:sp>
      <p:pic>
        <p:nvPicPr>
          <p:cNvPr id="122883" name="Picture 4" descr="MPj040364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2122488"/>
            <a:ext cx="3733800" cy="37449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Rectangle 1"/>
          <p:cNvSpPr>
            <a:spLocks noChangeArrowheads="1"/>
          </p:cNvSpPr>
          <p:nvPr/>
        </p:nvSpPr>
        <p:spPr bwMode="auto">
          <a:xfrm>
            <a:off x="1858964" y="1319214"/>
            <a:ext cx="84740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spcAft>
                <a:spcPts val="1800"/>
              </a:spcAft>
            </a:pPr>
            <a:r>
              <a:rPr lang="en-US" sz="4000" b="1">
                <a:solidFill>
                  <a:srgbClr val="000000"/>
                </a:solidFill>
                <a:latin typeface="Calibri" charset="0"/>
              </a:rPr>
              <a:t>Where do we meet and why?</a:t>
            </a:r>
          </a:p>
        </p:txBody>
      </p:sp>
    </p:spTree>
    <p:extLst>
      <p:ext uri="{BB962C8B-B14F-4D97-AF65-F5344CB8AC3E}">
        <p14:creationId xmlns:p14="http://schemas.microsoft.com/office/powerpoint/2010/main" val="2157047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0355">
                                            <p:txEl>
                                              <p:pRg st="0" end="0"/>
                                            </p:txEl>
                                          </p:spTgt>
                                        </p:tgtEl>
                                        <p:attrNameLst>
                                          <p:attrName>style.visibility</p:attrName>
                                        </p:attrNameLst>
                                      </p:cBhvr>
                                      <p:to>
                                        <p:strVal val="visible"/>
                                      </p:to>
                                    </p:set>
                                    <p:anim calcmode="lin" valueType="num">
                                      <p:cBhvr additive="base">
                                        <p:cTn id="13"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0355">
                                            <p:txEl>
                                              <p:pRg st="1" end="1"/>
                                            </p:txEl>
                                          </p:spTgt>
                                        </p:tgtEl>
                                        <p:attrNameLst>
                                          <p:attrName>style.visibility</p:attrName>
                                        </p:attrNameLst>
                                      </p:cBhvr>
                                      <p:to>
                                        <p:strVal val="visible"/>
                                      </p:to>
                                    </p:set>
                                    <p:anim calcmode="lin" valueType="num">
                                      <p:cBhvr additive="base">
                                        <p:cTn id="19" dur="500" fill="hold"/>
                                        <p:tgtEl>
                                          <p:spTgt spid="10035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00355">
                                            <p:txEl>
                                              <p:pRg st="2" end="2"/>
                                            </p:txEl>
                                          </p:spTgt>
                                        </p:tgtEl>
                                        <p:attrNameLst>
                                          <p:attrName>style.visibility</p:attrName>
                                        </p:attrNameLst>
                                      </p:cBhvr>
                                      <p:to>
                                        <p:strVal val="visible"/>
                                      </p:to>
                                    </p:set>
                                    <p:anim calcmode="lin" valueType="num">
                                      <p:cBhvr additive="base">
                                        <p:cTn id="25" dur="500" fill="hold"/>
                                        <p:tgtEl>
                                          <p:spTgt spid="10035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00355">
                                            <p:txEl>
                                              <p:pRg st="3" end="3"/>
                                            </p:txEl>
                                          </p:spTgt>
                                        </p:tgtEl>
                                        <p:attrNameLst>
                                          <p:attrName>style.visibility</p:attrName>
                                        </p:attrNameLst>
                                      </p:cBhvr>
                                      <p:to>
                                        <p:strVal val="visible"/>
                                      </p:to>
                                    </p:set>
                                    <p:anim calcmode="lin" valueType="num">
                                      <p:cBhvr additive="base">
                                        <p:cTn id="31" dur="500" fill="hold"/>
                                        <p:tgtEl>
                                          <p:spTgt spid="10035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00355">
                                            <p:txEl>
                                              <p:pRg st="4" end="4"/>
                                            </p:txEl>
                                          </p:spTgt>
                                        </p:tgtEl>
                                        <p:attrNameLst>
                                          <p:attrName>style.visibility</p:attrName>
                                        </p:attrNameLst>
                                      </p:cBhvr>
                                      <p:to>
                                        <p:strVal val="visible"/>
                                      </p:to>
                                    </p:set>
                                    <p:anim calcmode="lin" valueType="num">
                                      <p:cBhvr additive="base">
                                        <p:cTn id="37" dur="500" fill="hold"/>
                                        <p:tgtEl>
                                          <p:spTgt spid="10035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00355">
                                            <p:txEl>
                                              <p:pRg st="5" end="5"/>
                                            </p:txEl>
                                          </p:spTgt>
                                        </p:tgtEl>
                                        <p:attrNameLst>
                                          <p:attrName>style.visibility</p:attrName>
                                        </p:attrNameLst>
                                      </p:cBhvr>
                                      <p:to>
                                        <p:strVal val="visible"/>
                                      </p:to>
                                    </p:set>
                                    <p:anim calcmode="lin" valueType="num">
                                      <p:cBhvr additive="base">
                                        <p:cTn id="43" dur="500" fill="hold"/>
                                        <p:tgtEl>
                                          <p:spTgt spid="10035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03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p:cNvSpPr>
          <p:nvPr>
            <p:ph type="title" idx="4294967295"/>
          </p:nvPr>
        </p:nvSpPr>
        <p:spPr>
          <a:xfrm>
            <a:off x="1724025" y="469900"/>
            <a:ext cx="8743950" cy="838200"/>
          </a:xfrm>
        </p:spPr>
        <p:txBody>
          <a:bodyPr/>
          <a:lstStyle/>
          <a:p>
            <a:r>
              <a:rPr lang="en-US" b="1">
                <a:latin typeface="Calibri" charset="0"/>
                <a:ea typeface="ＭＳ Ｐゴシック" charset="0"/>
                <a:cs typeface="ＭＳ Ｐゴシック" charset="0"/>
              </a:rPr>
              <a:t>Face to Face Meeting</a:t>
            </a:r>
          </a:p>
        </p:txBody>
      </p:sp>
      <p:sp>
        <p:nvSpPr>
          <p:cNvPr id="71683" name="Rectangle 3"/>
          <p:cNvSpPr>
            <a:spLocks noGrp="1"/>
          </p:cNvSpPr>
          <p:nvPr>
            <p:ph type="body" idx="4294967295"/>
          </p:nvPr>
        </p:nvSpPr>
        <p:spPr>
          <a:xfrm>
            <a:off x="1724025" y="2006600"/>
            <a:ext cx="8743950" cy="4173538"/>
          </a:xfrm>
        </p:spPr>
        <p:txBody>
          <a:bodyPr/>
          <a:lstStyle/>
          <a:p>
            <a:pPr>
              <a:spcBef>
                <a:spcPct val="0"/>
              </a:spcBef>
              <a:spcAft>
                <a:spcPts val="600"/>
              </a:spcAft>
            </a:pPr>
            <a:r>
              <a:rPr lang="en-US">
                <a:latin typeface="Calibri" charset="0"/>
                <a:ea typeface="ＭＳ Ｐゴシック" charset="0"/>
                <a:cs typeface="ＭＳ Ｐゴシック" charset="0"/>
              </a:rPr>
              <a:t>Time of Day</a:t>
            </a:r>
          </a:p>
          <a:p>
            <a:pPr lvl="1">
              <a:spcBef>
                <a:spcPct val="0"/>
              </a:spcBef>
              <a:spcAft>
                <a:spcPts val="1200"/>
              </a:spcAft>
            </a:pPr>
            <a:r>
              <a:rPr lang="en-US">
                <a:latin typeface="Calibri" charset="0"/>
                <a:ea typeface="ＭＳ Ｐゴシック" charset="0"/>
              </a:rPr>
              <a:t>AM vs. PM?</a:t>
            </a:r>
          </a:p>
          <a:p>
            <a:pPr>
              <a:spcBef>
                <a:spcPct val="0"/>
              </a:spcBef>
              <a:spcAft>
                <a:spcPts val="600"/>
              </a:spcAft>
            </a:pPr>
            <a:r>
              <a:rPr lang="en-US">
                <a:latin typeface="Calibri" charset="0"/>
                <a:ea typeface="ＭＳ Ｐゴシック" charset="0"/>
                <a:cs typeface="ＭＳ Ｐゴシック" charset="0"/>
              </a:rPr>
              <a:t>Choose your seat carefully</a:t>
            </a:r>
          </a:p>
          <a:p>
            <a:pPr lvl="1">
              <a:spcBef>
                <a:spcPct val="0"/>
              </a:spcBef>
            </a:pPr>
            <a:r>
              <a:rPr lang="en-US">
                <a:latin typeface="Calibri" charset="0"/>
                <a:ea typeface="ＭＳ Ｐゴシック" charset="0"/>
              </a:rPr>
              <a:t>Head of table</a:t>
            </a:r>
          </a:p>
          <a:p>
            <a:pPr lvl="1">
              <a:spcBef>
                <a:spcPct val="0"/>
              </a:spcBef>
            </a:pPr>
            <a:r>
              <a:rPr lang="en-US">
                <a:latin typeface="Calibri" charset="0"/>
                <a:ea typeface="ＭＳ Ｐゴシック" charset="0"/>
              </a:rPr>
              <a:t>Facing door or window</a:t>
            </a:r>
          </a:p>
          <a:p>
            <a:pPr lvl="1">
              <a:spcBef>
                <a:spcPct val="0"/>
              </a:spcBef>
              <a:spcAft>
                <a:spcPts val="1200"/>
              </a:spcAft>
            </a:pPr>
            <a:r>
              <a:rPr lang="en-US">
                <a:latin typeface="Calibri" charset="0"/>
                <a:ea typeface="ＭＳ Ｐゴシック" charset="0"/>
              </a:rPr>
              <a:t>Next to opponent or client</a:t>
            </a:r>
          </a:p>
          <a:p>
            <a:pPr>
              <a:spcBef>
                <a:spcPct val="0"/>
              </a:spcBef>
              <a:spcAft>
                <a:spcPts val="600"/>
              </a:spcAft>
            </a:pPr>
            <a:r>
              <a:rPr lang="en-US">
                <a:latin typeface="Calibri" charset="0"/>
                <a:ea typeface="ＭＳ Ｐゴシック" charset="0"/>
                <a:cs typeface="ＭＳ Ｐゴシック" charset="0"/>
              </a:rPr>
              <a:t>Who will attend?  What are the roles of each attendee?</a:t>
            </a:r>
          </a:p>
        </p:txBody>
      </p:sp>
      <p:sp>
        <p:nvSpPr>
          <p:cNvPr id="124931" name="Rectangle 2"/>
          <p:cNvSpPr txBox="1">
            <a:spLocks/>
          </p:cNvSpPr>
          <p:nvPr/>
        </p:nvSpPr>
        <p:spPr bwMode="auto">
          <a:xfrm>
            <a:off x="1876425" y="1219200"/>
            <a:ext cx="87439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latin typeface="Calibri" charset="0"/>
              </a:rPr>
              <a:t>Factors to Consider</a:t>
            </a:r>
          </a:p>
        </p:txBody>
      </p:sp>
    </p:spTree>
    <p:extLst>
      <p:ext uri="{BB962C8B-B14F-4D97-AF65-F5344CB8AC3E}">
        <p14:creationId xmlns:p14="http://schemas.microsoft.com/office/powerpoint/2010/main" val="365637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p:cNvSpPr>
          <p:nvPr>
            <p:ph type="title" idx="4294967295"/>
          </p:nvPr>
        </p:nvSpPr>
        <p:spPr>
          <a:xfrm>
            <a:off x="1724025" y="469900"/>
            <a:ext cx="8743950" cy="838200"/>
          </a:xfrm>
        </p:spPr>
        <p:txBody>
          <a:bodyPr/>
          <a:lstStyle/>
          <a:p>
            <a:r>
              <a:rPr lang="en-US" b="1">
                <a:latin typeface="Calibri" charset="0"/>
                <a:ea typeface="ＭＳ Ｐゴシック" charset="0"/>
                <a:cs typeface="ＭＳ Ｐゴシック" charset="0"/>
              </a:rPr>
              <a:t>Face to Face Meeting</a:t>
            </a:r>
          </a:p>
        </p:txBody>
      </p:sp>
      <p:sp>
        <p:nvSpPr>
          <p:cNvPr id="71683" name="Rectangle 3"/>
          <p:cNvSpPr>
            <a:spLocks noGrp="1"/>
          </p:cNvSpPr>
          <p:nvPr>
            <p:ph type="body" idx="4294967295"/>
          </p:nvPr>
        </p:nvSpPr>
        <p:spPr>
          <a:xfrm>
            <a:off x="1784350" y="2336800"/>
            <a:ext cx="8597900" cy="635000"/>
          </a:xfrm>
        </p:spPr>
        <p:txBody>
          <a:bodyPr vert="horz" lIns="0" tIns="45720" rIns="0" bIns="45720" rtlCol="0">
            <a:normAutofit/>
          </a:bodyPr>
          <a:lstStyle/>
          <a:p>
            <a:pPr marL="0" indent="0" algn="ctr">
              <a:spcBef>
                <a:spcPct val="0"/>
              </a:spcBef>
              <a:spcAft>
                <a:spcPts val="600"/>
              </a:spcAft>
              <a:buNone/>
            </a:pPr>
            <a:r>
              <a:rPr lang="en-US" i="1">
                <a:latin typeface="Calibri" charset="0"/>
                <a:ea typeface="ＭＳ Ｐゴシック" charset="0"/>
                <a:cs typeface="ＭＳ Ｐゴシック" charset="0"/>
              </a:rPr>
              <a:t>“He/She who controls the agenda, controls the meeting.”</a:t>
            </a:r>
          </a:p>
        </p:txBody>
      </p:sp>
      <p:sp>
        <p:nvSpPr>
          <p:cNvPr id="4" name="Rectangle 2"/>
          <p:cNvSpPr txBox="1">
            <a:spLocks/>
          </p:cNvSpPr>
          <p:nvPr/>
        </p:nvSpPr>
        <p:spPr bwMode="auto">
          <a:xfrm>
            <a:off x="1876425" y="1219200"/>
            <a:ext cx="87439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latin typeface="Calibri" charset="0"/>
              </a:rPr>
              <a:t>Factors to Consider</a:t>
            </a:r>
          </a:p>
        </p:txBody>
      </p:sp>
      <p:sp>
        <p:nvSpPr>
          <p:cNvPr id="5" name="Rectangle 3"/>
          <p:cNvSpPr txBox="1">
            <a:spLocks/>
          </p:cNvSpPr>
          <p:nvPr/>
        </p:nvSpPr>
        <p:spPr bwMode="auto">
          <a:xfrm>
            <a:off x="2063750" y="3213100"/>
            <a:ext cx="630555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600"/>
              </a:spcAft>
            </a:pPr>
            <a:r>
              <a:rPr lang="en-US" sz="2800">
                <a:latin typeface="Calibri" charset="0"/>
              </a:rPr>
              <a:t>What is/are the goal(s) for the meeting?</a:t>
            </a:r>
          </a:p>
        </p:txBody>
      </p:sp>
      <p:graphicFrame>
        <p:nvGraphicFramePr>
          <p:cNvPr id="126981" name="Object 6"/>
          <p:cNvGraphicFramePr>
            <a:graphicFrameLocks noChangeAspect="1"/>
          </p:cNvGraphicFramePr>
          <p:nvPr/>
        </p:nvGraphicFramePr>
        <p:xfrm>
          <a:off x="3856038" y="4298951"/>
          <a:ext cx="5605462" cy="1724025"/>
        </p:xfrm>
        <a:graphic>
          <a:graphicData uri="http://schemas.openxmlformats.org/presentationml/2006/ole">
            <mc:AlternateContent xmlns:mc="http://schemas.openxmlformats.org/markup-compatibility/2006">
              <mc:Choice xmlns:v="urn:schemas-microsoft-com:vml" Requires="v">
                <p:oleObj spid="_x0000_s1031" name="Clip" r:id="rId4" imgW="1486814" imgH="608076" progId="">
                  <p:embed/>
                </p:oleObj>
              </mc:Choice>
              <mc:Fallback>
                <p:oleObj name="Clip" r:id="rId4" imgW="1486814" imgH="6080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4298951"/>
                        <a:ext cx="5605462"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50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p:cNvSpPr>
          <p:nvPr>
            <p:ph type="title" idx="4294967295"/>
          </p:nvPr>
        </p:nvSpPr>
        <p:spPr>
          <a:xfrm>
            <a:off x="1724025" y="469900"/>
            <a:ext cx="8743950" cy="838200"/>
          </a:xfrm>
        </p:spPr>
        <p:txBody>
          <a:bodyPr/>
          <a:lstStyle/>
          <a:p>
            <a:r>
              <a:rPr lang="en-US" b="1">
                <a:latin typeface="Calibri" charset="0"/>
                <a:ea typeface="ＭＳ Ｐゴシック" charset="0"/>
                <a:cs typeface="ＭＳ Ｐゴシック" charset="0"/>
              </a:rPr>
              <a:t>Face to Face Meeting</a:t>
            </a:r>
          </a:p>
        </p:txBody>
      </p:sp>
      <p:sp>
        <p:nvSpPr>
          <p:cNvPr id="71683" name="Rectangle 3"/>
          <p:cNvSpPr>
            <a:spLocks noGrp="1"/>
          </p:cNvSpPr>
          <p:nvPr>
            <p:ph type="body" idx="4294967295"/>
          </p:nvPr>
        </p:nvSpPr>
        <p:spPr>
          <a:xfrm>
            <a:off x="2349500" y="2006600"/>
            <a:ext cx="6070600" cy="4173538"/>
          </a:xfrm>
        </p:spPr>
        <p:txBody>
          <a:bodyPr/>
          <a:lstStyle/>
          <a:p>
            <a:pPr>
              <a:spcBef>
                <a:spcPct val="0"/>
              </a:spcBef>
              <a:spcAft>
                <a:spcPts val="600"/>
              </a:spcAft>
            </a:pPr>
            <a:r>
              <a:rPr lang="en-US">
                <a:latin typeface="Calibri" charset="0"/>
                <a:ea typeface="ＭＳ Ｐゴシック" charset="0"/>
                <a:cs typeface="ＭＳ Ｐゴシック" charset="0"/>
              </a:rPr>
              <a:t>Coffee</a:t>
            </a:r>
          </a:p>
          <a:p>
            <a:pPr>
              <a:spcBef>
                <a:spcPct val="0"/>
              </a:spcBef>
              <a:spcAft>
                <a:spcPts val="600"/>
              </a:spcAft>
            </a:pPr>
            <a:r>
              <a:rPr lang="en-US">
                <a:latin typeface="Calibri" charset="0"/>
                <a:ea typeface="ＭＳ Ｐゴシック" charset="0"/>
                <a:cs typeface="ＭＳ Ｐゴシック" charset="0"/>
              </a:rPr>
              <a:t>Pens</a:t>
            </a:r>
          </a:p>
          <a:p>
            <a:pPr>
              <a:spcBef>
                <a:spcPct val="0"/>
              </a:spcBef>
              <a:spcAft>
                <a:spcPts val="600"/>
              </a:spcAft>
            </a:pPr>
            <a:r>
              <a:rPr lang="en-US">
                <a:latin typeface="Calibri" charset="0"/>
                <a:ea typeface="ＭＳ Ｐゴシック" charset="0"/>
                <a:cs typeface="ＭＳ Ｐゴシック" charset="0"/>
              </a:rPr>
              <a:t>Paper</a:t>
            </a:r>
          </a:p>
          <a:p>
            <a:pPr>
              <a:spcBef>
                <a:spcPct val="0"/>
              </a:spcBef>
              <a:spcAft>
                <a:spcPts val="600"/>
              </a:spcAft>
            </a:pPr>
            <a:r>
              <a:rPr lang="en-US">
                <a:latin typeface="Calibri" charset="0"/>
                <a:ea typeface="ＭＳ Ｐゴシック" charset="0"/>
                <a:cs typeface="ＭＳ Ｐゴシック" charset="0"/>
              </a:rPr>
              <a:t>WiFi</a:t>
            </a:r>
          </a:p>
          <a:p>
            <a:pPr>
              <a:spcBef>
                <a:spcPct val="0"/>
              </a:spcBef>
              <a:spcAft>
                <a:spcPts val="600"/>
              </a:spcAft>
            </a:pPr>
            <a:r>
              <a:rPr lang="en-US">
                <a:latin typeface="Calibri" charset="0"/>
                <a:ea typeface="ＭＳ Ｐゴシック" charset="0"/>
                <a:cs typeface="ＭＳ Ｐゴシック" charset="0"/>
              </a:rPr>
              <a:t>Technology needs</a:t>
            </a:r>
          </a:p>
        </p:txBody>
      </p:sp>
      <p:sp>
        <p:nvSpPr>
          <p:cNvPr id="4" name="Rectangle 2"/>
          <p:cNvSpPr txBox="1">
            <a:spLocks/>
          </p:cNvSpPr>
          <p:nvPr/>
        </p:nvSpPr>
        <p:spPr bwMode="auto">
          <a:xfrm>
            <a:off x="1876425" y="1219200"/>
            <a:ext cx="87439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latin typeface="Calibri" charset="0"/>
              </a:rPr>
              <a:t>Prepare the Room</a:t>
            </a:r>
          </a:p>
        </p:txBody>
      </p:sp>
    </p:spTree>
    <p:extLst>
      <p:ext uri="{BB962C8B-B14F-4D97-AF65-F5344CB8AC3E}">
        <p14:creationId xmlns:p14="http://schemas.microsoft.com/office/powerpoint/2010/main" val="2943419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683">
                                            <p:txEl>
                                              <p:pRg st="1" end="1"/>
                                            </p:txEl>
                                          </p:spTgt>
                                        </p:tgtEl>
                                        <p:attrNameLst>
                                          <p:attrName>style.visibility</p:attrName>
                                        </p:attrNameLst>
                                      </p:cBhvr>
                                      <p:to>
                                        <p:strVal val="visible"/>
                                      </p:to>
                                    </p:set>
                                    <p:anim calcmode="lin" valueType="num">
                                      <p:cBhvr additive="base">
                                        <p:cTn id="19"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683">
                                            <p:txEl>
                                              <p:pRg st="2" end="2"/>
                                            </p:txEl>
                                          </p:spTgt>
                                        </p:tgtEl>
                                        <p:attrNameLst>
                                          <p:attrName>style.visibility</p:attrName>
                                        </p:attrNameLst>
                                      </p:cBhvr>
                                      <p:to>
                                        <p:strVal val="visible"/>
                                      </p:to>
                                    </p:set>
                                    <p:anim calcmode="lin" valueType="num">
                                      <p:cBhvr additive="base">
                                        <p:cTn id="25"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1683">
                                            <p:txEl>
                                              <p:pRg st="3" end="3"/>
                                            </p:txEl>
                                          </p:spTgt>
                                        </p:tgtEl>
                                        <p:attrNameLst>
                                          <p:attrName>style.visibility</p:attrName>
                                        </p:attrNameLst>
                                      </p:cBhvr>
                                      <p:to>
                                        <p:strVal val="visible"/>
                                      </p:to>
                                    </p:set>
                                    <p:anim calcmode="lin" valueType="num">
                                      <p:cBhvr additive="base">
                                        <p:cTn id="31" dur="500" fill="hold"/>
                                        <p:tgtEl>
                                          <p:spTgt spid="7168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71683">
                                            <p:txEl>
                                              <p:pRg st="4" end="4"/>
                                            </p:txEl>
                                          </p:spTgt>
                                        </p:tgtEl>
                                        <p:attrNameLst>
                                          <p:attrName>style.visibility</p:attrName>
                                        </p:attrNameLst>
                                      </p:cBhvr>
                                      <p:to>
                                        <p:strVal val="visible"/>
                                      </p:to>
                                    </p:set>
                                    <p:anim calcmode="lin" valueType="num">
                                      <p:cBhvr additive="base">
                                        <p:cTn id="37" dur="500" fill="hold"/>
                                        <p:tgtEl>
                                          <p:spTgt spid="7168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p:cNvSpPr>
          <p:nvPr>
            <p:ph type="title" idx="4294967295"/>
          </p:nvPr>
        </p:nvSpPr>
        <p:spPr>
          <a:xfrm>
            <a:off x="1724025" y="469900"/>
            <a:ext cx="8743950" cy="838200"/>
          </a:xfrm>
        </p:spPr>
        <p:txBody>
          <a:bodyPr/>
          <a:lstStyle/>
          <a:p>
            <a:r>
              <a:rPr lang="en-US" b="1">
                <a:latin typeface="Calibri" charset="0"/>
                <a:ea typeface="ＭＳ Ｐゴシック" charset="0"/>
                <a:cs typeface="ＭＳ Ｐゴシック" charset="0"/>
              </a:rPr>
              <a:t>Face to Face Meeting</a:t>
            </a:r>
          </a:p>
        </p:txBody>
      </p:sp>
      <p:sp>
        <p:nvSpPr>
          <p:cNvPr id="71683" name="Rectangle 3"/>
          <p:cNvSpPr>
            <a:spLocks noGrp="1"/>
          </p:cNvSpPr>
          <p:nvPr>
            <p:ph type="body" idx="4294967295"/>
          </p:nvPr>
        </p:nvSpPr>
        <p:spPr>
          <a:xfrm>
            <a:off x="1955800" y="2413000"/>
            <a:ext cx="8686800" cy="2552700"/>
          </a:xfrm>
        </p:spPr>
        <p:txBody>
          <a:bodyPr/>
          <a:lstStyle/>
          <a:p>
            <a:pPr>
              <a:spcBef>
                <a:spcPct val="0"/>
              </a:spcBef>
              <a:spcAft>
                <a:spcPts val="1800"/>
              </a:spcAft>
            </a:pPr>
            <a:r>
              <a:rPr lang="en-US" sz="3600">
                <a:latin typeface="Calibri" charset="0"/>
                <a:ea typeface="ＭＳ Ｐゴシック" charset="0"/>
                <a:cs typeface="ＭＳ Ｐゴシック" charset="0"/>
              </a:rPr>
              <a:t>Be on time = early!!</a:t>
            </a:r>
          </a:p>
          <a:p>
            <a:pPr>
              <a:spcBef>
                <a:spcPct val="0"/>
              </a:spcBef>
              <a:spcAft>
                <a:spcPts val="1800"/>
              </a:spcAft>
            </a:pPr>
            <a:r>
              <a:rPr lang="en-US" sz="3600">
                <a:latin typeface="Calibri" charset="0"/>
                <a:ea typeface="ＭＳ Ｐゴシック" charset="0"/>
                <a:cs typeface="ＭＳ Ｐゴシック" charset="0"/>
              </a:rPr>
              <a:t>Dress appropriately:  over, under or equal?</a:t>
            </a:r>
          </a:p>
          <a:p>
            <a:pPr>
              <a:spcBef>
                <a:spcPct val="0"/>
              </a:spcBef>
              <a:spcAft>
                <a:spcPts val="1800"/>
              </a:spcAft>
            </a:pPr>
            <a:r>
              <a:rPr lang="en-US" sz="3600">
                <a:latin typeface="Calibri" charset="0"/>
                <a:ea typeface="ＭＳ Ｐゴシック" charset="0"/>
                <a:cs typeface="ＭＳ Ｐゴシック" charset="0"/>
              </a:rPr>
              <a:t>Everyone is there for a reason!</a:t>
            </a:r>
          </a:p>
        </p:txBody>
      </p:sp>
      <p:sp>
        <p:nvSpPr>
          <p:cNvPr id="4" name="Rectangle 2"/>
          <p:cNvSpPr txBox="1">
            <a:spLocks/>
          </p:cNvSpPr>
          <p:nvPr/>
        </p:nvSpPr>
        <p:spPr bwMode="auto">
          <a:xfrm>
            <a:off x="1876425" y="1219200"/>
            <a:ext cx="87439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latin typeface="Calibri" charset="0"/>
              </a:rPr>
              <a:t>Housekeeping</a:t>
            </a:r>
          </a:p>
        </p:txBody>
      </p:sp>
    </p:spTree>
    <p:extLst>
      <p:ext uri="{BB962C8B-B14F-4D97-AF65-F5344CB8AC3E}">
        <p14:creationId xmlns:p14="http://schemas.microsoft.com/office/powerpoint/2010/main" val="6787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additive="base">
                                        <p:cTn id="13"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683">
                                            <p:txEl>
                                              <p:pRg st="1" end="1"/>
                                            </p:txEl>
                                          </p:spTgt>
                                        </p:tgtEl>
                                        <p:attrNameLst>
                                          <p:attrName>style.visibility</p:attrName>
                                        </p:attrNameLst>
                                      </p:cBhvr>
                                      <p:to>
                                        <p:strVal val="visible"/>
                                      </p:to>
                                    </p:set>
                                    <p:anim calcmode="lin" valueType="num">
                                      <p:cBhvr additive="base">
                                        <p:cTn id="19"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1683">
                                            <p:txEl>
                                              <p:pRg st="2" end="2"/>
                                            </p:txEl>
                                          </p:spTgt>
                                        </p:tgtEl>
                                        <p:attrNameLst>
                                          <p:attrName>style.visibility</p:attrName>
                                        </p:attrNameLst>
                                      </p:cBhvr>
                                      <p:to>
                                        <p:strVal val="visible"/>
                                      </p:to>
                                    </p:set>
                                    <p:anim calcmode="lin" valueType="num">
                                      <p:cBhvr additive="base">
                                        <p:cTn id="25"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p:cNvSpPr>
          <p:nvPr>
            <p:ph type="title" idx="4294967295"/>
          </p:nvPr>
        </p:nvSpPr>
        <p:spPr>
          <a:xfrm>
            <a:off x="1524000" y="412750"/>
            <a:ext cx="9144000" cy="1143000"/>
          </a:xfrm>
        </p:spPr>
        <p:txBody>
          <a:bodyPr/>
          <a:lstStyle/>
          <a:p>
            <a:r>
              <a:rPr lang="en-US" b="1">
                <a:latin typeface="Calibri" charset="0"/>
                <a:ea typeface="ＭＳ Ｐゴシック" charset="0"/>
                <a:cs typeface="ＭＳ Ｐゴシック" charset="0"/>
              </a:rPr>
              <a:t>Approaches to Negotiation</a:t>
            </a:r>
          </a:p>
        </p:txBody>
      </p:sp>
      <p:sp>
        <p:nvSpPr>
          <p:cNvPr id="97286" name="Rectangle 6"/>
          <p:cNvSpPr>
            <a:spLocks noGrp="1"/>
          </p:cNvSpPr>
          <p:nvPr>
            <p:ph type="body" sz="half" idx="4294967295"/>
          </p:nvPr>
        </p:nvSpPr>
        <p:spPr>
          <a:xfrm>
            <a:off x="2260600" y="1866900"/>
            <a:ext cx="7886700" cy="2705100"/>
          </a:xfrm>
        </p:spPr>
        <p:txBody>
          <a:bodyPr/>
          <a:lstStyle/>
          <a:p>
            <a:pPr>
              <a:spcBef>
                <a:spcPts val="0"/>
              </a:spcBef>
              <a:spcAft>
                <a:spcPts val="1800"/>
              </a:spcAft>
              <a:buNone/>
              <a:defRPr/>
            </a:pPr>
            <a:r>
              <a:rPr lang="en-US" sz="4000" b="1" dirty="0">
                <a:ea typeface="ＭＳ Ｐゴシック" pitchFamily="1" charset="-128"/>
              </a:rPr>
              <a:t>Approach</a:t>
            </a:r>
          </a:p>
          <a:p>
            <a:pPr>
              <a:spcBef>
                <a:spcPts val="0"/>
              </a:spcBef>
              <a:buFontTx/>
              <a:buChar char="-"/>
              <a:defRPr/>
            </a:pPr>
            <a:r>
              <a:rPr lang="en-US" i="1" dirty="0" smtClean="0">
                <a:ea typeface="ＭＳ Ｐゴシック" pitchFamily="1" charset="-128"/>
              </a:rPr>
              <a:t>to come near or nearer to</a:t>
            </a:r>
          </a:p>
          <a:p>
            <a:pPr marL="0" indent="0">
              <a:spcBef>
                <a:spcPts val="0"/>
              </a:spcBef>
              <a:buNone/>
              <a:defRPr/>
            </a:pPr>
            <a:endParaRPr lang="en-US" sz="2000" dirty="0">
              <a:ea typeface="ＭＳ Ｐゴシック" pitchFamily="1" charset="-128"/>
            </a:endParaRPr>
          </a:p>
          <a:p>
            <a:pPr>
              <a:spcBef>
                <a:spcPts val="0"/>
              </a:spcBef>
              <a:buFontTx/>
              <a:buChar char="-"/>
              <a:defRPr/>
            </a:pPr>
            <a:r>
              <a:rPr lang="en-US" i="1" dirty="0" smtClean="0">
                <a:ea typeface="ＭＳ Ｐゴシック" pitchFamily="1" charset="-128"/>
              </a:rPr>
              <a:t>to begin work on; set about:</a:t>
            </a:r>
          </a:p>
        </p:txBody>
      </p:sp>
    </p:spTree>
    <p:extLst>
      <p:ext uri="{BB962C8B-B14F-4D97-AF65-F5344CB8AC3E}">
        <p14:creationId xmlns:p14="http://schemas.microsoft.com/office/powerpoint/2010/main" val="359091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7286">
                                            <p:txEl>
                                              <p:pRg st="0" end="0"/>
                                            </p:txEl>
                                          </p:spTgt>
                                        </p:tgtEl>
                                        <p:attrNameLst>
                                          <p:attrName>style.visibility</p:attrName>
                                        </p:attrNameLst>
                                      </p:cBhvr>
                                      <p:to>
                                        <p:strVal val="visible"/>
                                      </p:to>
                                    </p:set>
                                    <p:anim calcmode="lin" valueType="num">
                                      <p:cBhvr additive="base">
                                        <p:cTn id="7" dur="500" fill="hold"/>
                                        <p:tgtEl>
                                          <p:spTgt spid="9728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7286">
                                            <p:txEl>
                                              <p:pRg st="1" end="1"/>
                                            </p:txEl>
                                          </p:spTgt>
                                        </p:tgtEl>
                                        <p:attrNameLst>
                                          <p:attrName>style.visibility</p:attrName>
                                        </p:attrNameLst>
                                      </p:cBhvr>
                                      <p:to>
                                        <p:strVal val="visible"/>
                                      </p:to>
                                    </p:set>
                                    <p:anim calcmode="lin" valueType="num">
                                      <p:cBhvr additive="base">
                                        <p:cTn id="13" dur="500" fill="hold"/>
                                        <p:tgtEl>
                                          <p:spTgt spid="9728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2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7286">
                                            <p:txEl>
                                              <p:pRg st="3" end="3"/>
                                            </p:txEl>
                                          </p:spTgt>
                                        </p:tgtEl>
                                        <p:attrNameLst>
                                          <p:attrName>style.visibility</p:attrName>
                                        </p:attrNameLst>
                                      </p:cBhvr>
                                      <p:to>
                                        <p:strVal val="visible"/>
                                      </p:to>
                                    </p:set>
                                    <p:anim calcmode="lin" valueType="num">
                                      <p:cBhvr additive="base">
                                        <p:cTn id="19" dur="500" fill="hold"/>
                                        <p:tgtEl>
                                          <p:spTgt spid="9728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28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p:cNvSpPr>
          <p:nvPr>
            <p:ph type="title" idx="4294967295"/>
          </p:nvPr>
        </p:nvSpPr>
        <p:spPr>
          <a:xfrm>
            <a:off x="1524000" y="457200"/>
            <a:ext cx="9144000" cy="1143000"/>
          </a:xfrm>
          <a:no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endParaRPr lang="en-US" sz="4000" b="1" dirty="0">
              <a:latin typeface="Calibri" charset="0"/>
              <a:ea typeface="ＭＳ Ｐゴシック" charset="0"/>
              <a:cs typeface="ＭＳ Ｐゴシック" charset="0"/>
            </a:endParaRPr>
          </a:p>
        </p:txBody>
      </p:sp>
      <p:graphicFrame>
        <p:nvGraphicFramePr>
          <p:cNvPr id="133122" name="Object 19"/>
          <p:cNvGraphicFramePr>
            <a:graphicFrameLocks noChangeAspect="1"/>
          </p:cNvGraphicFramePr>
          <p:nvPr/>
        </p:nvGraphicFramePr>
        <p:xfrm>
          <a:off x="5422900" y="2251075"/>
          <a:ext cx="6908800" cy="3867150"/>
        </p:xfrm>
        <a:graphic>
          <a:graphicData uri="http://schemas.openxmlformats.org/presentationml/2006/ole">
            <mc:AlternateContent xmlns:mc="http://schemas.openxmlformats.org/markup-compatibility/2006">
              <mc:Choice xmlns:v="urn:schemas-microsoft-com:vml" Requires="v">
                <p:oleObj spid="_x0000_s2055" name="Chart" r:id="rId3" imgW="3838589" imgH="2114640" progId="MSGraph.Chart.8">
                  <p:embed followColorScheme="full"/>
                </p:oleObj>
              </mc:Choice>
              <mc:Fallback>
                <p:oleObj name="Chart" r:id="rId3" imgW="3838589" imgH="2114640" progId="MSGraph.Chart.8">
                  <p:embed followColorScheme="full"/>
                  <p:pic>
                    <p:nvPicPr>
                      <p:cNvPr id="0" name=""/>
                      <p:cNvPicPr>
                        <a:picLocks noChangeAspect="1" noChangeArrowheads="1"/>
                      </p:cNvPicPr>
                      <p:nvPr/>
                    </p:nvPicPr>
                    <p:blipFill>
                      <a:blip r:embed="rId4"/>
                      <a:srcRect/>
                      <a:stretch>
                        <a:fillRect/>
                      </a:stretch>
                    </p:blipFill>
                    <p:spPr bwMode="auto">
                      <a:xfrm>
                        <a:off x="5422900" y="2251075"/>
                        <a:ext cx="6908800" cy="386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133123" name="Group 3"/>
          <p:cNvGrpSpPr>
            <a:grpSpLocks/>
          </p:cNvGrpSpPr>
          <p:nvPr/>
        </p:nvGrpSpPr>
        <p:grpSpPr bwMode="auto">
          <a:xfrm>
            <a:off x="1857376" y="3381376"/>
            <a:ext cx="4657725" cy="1838325"/>
            <a:chOff x="940795" y="2923396"/>
            <a:chExt cx="4656453" cy="1838696"/>
          </a:xfrm>
        </p:grpSpPr>
        <p:sp>
          <p:nvSpPr>
            <p:cNvPr id="47108" name="AutoShape 20"/>
            <p:cNvSpPr>
              <a:spLocks noChangeArrowheads="1"/>
            </p:cNvSpPr>
            <p:nvPr/>
          </p:nvSpPr>
          <p:spPr bwMode="auto">
            <a:xfrm>
              <a:off x="983646" y="2923396"/>
              <a:ext cx="4570751" cy="1829169"/>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cxnSp>
          <p:nvCxnSpPr>
            <p:cNvPr id="3" name="Straight Connector 2"/>
            <p:cNvCxnSpPr/>
            <p:nvPr/>
          </p:nvCxnSpPr>
          <p:spPr>
            <a:xfrm>
              <a:off x="940795" y="2928160"/>
              <a:ext cx="0" cy="1833932"/>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597248" y="2926572"/>
              <a:ext cx="0" cy="183552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3124" name="Rectangle 3"/>
          <p:cNvSpPr txBox="1">
            <a:spLocks/>
          </p:cNvSpPr>
          <p:nvPr/>
        </p:nvSpPr>
        <p:spPr bwMode="auto">
          <a:xfrm>
            <a:off x="2878139" y="1855788"/>
            <a:ext cx="6435725"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Font typeface="Arial" charset="0"/>
              <a:buNone/>
            </a:pPr>
            <a:r>
              <a:rPr lang="en-US" sz="3600" b="1" dirty="0">
                <a:solidFill>
                  <a:srgbClr val="32629B"/>
                </a:solidFill>
                <a:latin typeface="Calibri" charset="0"/>
              </a:rPr>
              <a:t>ANCHORING AND PIE-SHARING</a:t>
            </a:r>
          </a:p>
        </p:txBody>
      </p:sp>
    </p:spTree>
    <p:extLst>
      <p:ext uri="{BB962C8B-B14F-4D97-AF65-F5344CB8AC3E}">
        <p14:creationId xmlns:p14="http://schemas.microsoft.com/office/powerpoint/2010/main" val="2071923633"/>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1+#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133123"/>
                                        </p:tgtEl>
                                        <p:attrNameLst>
                                          <p:attrName>style.visibility</p:attrName>
                                        </p:attrNameLst>
                                      </p:cBhvr>
                                      <p:to>
                                        <p:strVal val="visible"/>
                                      </p:to>
                                    </p:set>
                                    <p:anim calcmode="lin" valueType="num">
                                      <p:cBhvr additive="base">
                                        <p:cTn id="13" dur="500" fill="hold"/>
                                        <p:tgtEl>
                                          <p:spTgt spid="133123"/>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3122"/>
                                        </p:tgtEl>
                                        <p:attrNameLst>
                                          <p:attrName>style.visibility</p:attrName>
                                        </p:attrNameLst>
                                      </p:cBhvr>
                                      <p:to>
                                        <p:strVal val="visible"/>
                                      </p:to>
                                    </p:set>
                                    <p:anim calcmode="lin" valueType="num">
                                      <p:cBhvr additive="base">
                                        <p:cTn id="19" dur="500" fill="hold"/>
                                        <p:tgtEl>
                                          <p:spTgt spid="133122"/>
                                        </p:tgtEl>
                                        <p:attrNameLst>
                                          <p:attrName>ppt_x</p:attrName>
                                        </p:attrNameLst>
                                      </p:cBhvr>
                                      <p:tavLst>
                                        <p:tav tm="0">
                                          <p:val>
                                            <p:strVal val="1+#ppt_w/2"/>
                                          </p:val>
                                        </p:tav>
                                        <p:tav tm="100000">
                                          <p:val>
                                            <p:strVal val="#ppt_x"/>
                                          </p:val>
                                        </p:tav>
                                      </p:tavLst>
                                    </p:anim>
                                    <p:anim calcmode="lin" valueType="num">
                                      <p:cBhvr additive="base">
                                        <p:cTn id="20" dur="500" fill="hold"/>
                                        <p:tgtEl>
                                          <p:spTgt spid="133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3122" grpId="0"/>
      <p:bldP spid="1331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p:cNvSpPr>
          <p:nvPr>
            <p:ph type="title" idx="4294967295"/>
          </p:nvPr>
        </p:nvSpPr>
        <p:spPr>
          <a:xfrm>
            <a:off x="1524000" y="387350"/>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
        <p:nvSpPr>
          <p:cNvPr id="134146" name="Rectangle 3"/>
          <p:cNvSpPr>
            <a:spLocks noGrp="1"/>
          </p:cNvSpPr>
          <p:nvPr>
            <p:ph type="body" sz="half" idx="4294967295"/>
          </p:nvPr>
        </p:nvSpPr>
        <p:spPr>
          <a:xfrm>
            <a:off x="5386389" y="3362326"/>
            <a:ext cx="5280025" cy="741363"/>
          </a:xfrm>
        </p:spPr>
        <p:txBody>
          <a:bodyPr/>
          <a:lstStyle/>
          <a:p>
            <a:pPr marL="0" indent="0" algn="ctr">
              <a:buNone/>
            </a:pPr>
            <a:r>
              <a:rPr lang="en-US" sz="3600" b="1" dirty="0">
                <a:solidFill>
                  <a:srgbClr val="32629B"/>
                </a:solidFill>
                <a:latin typeface="Calibri" charset="0"/>
                <a:ea typeface="ＭＳ Ｐゴシック" charset="0"/>
                <a:cs typeface="ＭＳ Ｐゴシック" charset="0"/>
              </a:rPr>
              <a:t>THE SILENT TREATMENT</a:t>
            </a:r>
          </a:p>
        </p:txBody>
      </p:sp>
      <p:pic>
        <p:nvPicPr>
          <p:cNvPr id="134147" name="Picture 7" descr="MP90043853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1995489"/>
            <a:ext cx="3657600" cy="3800475"/>
          </a:xfrm>
          <a:prstGeom prst="rect">
            <a:avLst/>
          </a:prstGeom>
          <a:noFill/>
          <a:ln w="2857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7096331"/>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
        <p:nvSpPr>
          <p:cNvPr id="135170" name="Rectangle 3"/>
          <p:cNvSpPr>
            <a:spLocks noGrp="1"/>
          </p:cNvSpPr>
          <p:nvPr>
            <p:ph type="body" sz="half" idx="4294967295"/>
          </p:nvPr>
        </p:nvSpPr>
        <p:spPr>
          <a:xfrm>
            <a:off x="5797551" y="3127375"/>
            <a:ext cx="4791075" cy="1352550"/>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LOW-BALLING/ANCHORING</a:t>
            </a:r>
          </a:p>
        </p:txBody>
      </p:sp>
      <p:graphicFrame>
        <p:nvGraphicFramePr>
          <p:cNvPr id="93192" name="Object 8"/>
          <p:cNvGraphicFramePr>
            <a:graphicFrameLocks noGrp="1" noChangeAspect="1"/>
          </p:cNvGraphicFramePr>
          <p:nvPr>
            <p:ph sz="half" idx="4294967295"/>
            <p:extLst>
              <p:ext uri="{D42A27DB-BD31-4B8C-83A1-F6EECF244321}">
                <p14:modId xmlns:p14="http://schemas.microsoft.com/office/powerpoint/2010/main" val="2864822372"/>
              </p:ext>
            </p:extLst>
          </p:nvPr>
        </p:nvGraphicFramePr>
        <p:xfrm>
          <a:off x="1719264" y="2181225"/>
          <a:ext cx="4046537" cy="3606800"/>
        </p:xfrm>
        <a:graphic>
          <a:graphicData uri="http://schemas.openxmlformats.org/presentationml/2006/ole">
            <mc:AlternateContent xmlns:mc="http://schemas.openxmlformats.org/markup-compatibility/2006">
              <mc:Choice xmlns:v="urn:schemas-microsoft-com:vml" Requires="v">
                <p:oleObj spid="_x0000_s3079" name="Clip" r:id="rId3" imgW="9245600" imgH="8242300" progId="MS_ClipArt_Gallery.2">
                  <p:embed/>
                </p:oleObj>
              </mc:Choice>
              <mc:Fallback>
                <p:oleObj name="Clip" r:id="rId3" imgW="9245600" imgH="82423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264" y="2181225"/>
                        <a:ext cx="4046537" cy="3606800"/>
                      </a:xfrm>
                      <a:prstGeom prst="rect">
                        <a:avLst/>
                      </a:prstGeom>
                      <a:solidFill>
                        <a:srgbClr val="FFFF00"/>
                      </a:solidFill>
                      <a:ln w="28575">
                        <a:solidFill>
                          <a:srgbClr val="32629B"/>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102220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additive="base">
                                        <p:cTn id="7" dur="1000" fill="hold"/>
                                        <p:tgtEl>
                                          <p:spTgt spid="93192"/>
                                        </p:tgtEl>
                                        <p:attrNameLst>
                                          <p:attrName>ppt_x</p:attrName>
                                        </p:attrNameLst>
                                      </p:cBhvr>
                                      <p:tavLst>
                                        <p:tav tm="0">
                                          <p:val>
                                            <p:strVal val="#ppt_x"/>
                                          </p:val>
                                        </p:tav>
                                        <p:tav tm="100000">
                                          <p:val>
                                            <p:strVal val="#ppt_x"/>
                                          </p:val>
                                        </p:tav>
                                      </p:tavLst>
                                    </p:anim>
                                    <p:anim calcmode="lin" valueType="num">
                                      <p:cBhvr additive="base">
                                        <p:cTn id="8" dur="1000" fill="hold"/>
                                        <p:tgtEl>
                                          <p:spTgt spid="931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5170">
                                            <p:txEl>
                                              <p:pRg st="0" end="0"/>
                                            </p:txEl>
                                          </p:spTgt>
                                        </p:tgtEl>
                                        <p:attrNameLst>
                                          <p:attrName>style.visibility</p:attrName>
                                        </p:attrNameLst>
                                      </p:cBhvr>
                                      <p:to>
                                        <p:strVal val="visible"/>
                                      </p:to>
                                    </p:set>
                                    <p:anim calcmode="lin" valueType="num">
                                      <p:cBhvr additive="base">
                                        <p:cTn id="13" dur="500" fill="hold"/>
                                        <p:tgtEl>
                                          <p:spTgt spid="13517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51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p:cNvSpPr>
          <p:nvPr>
            <p:ph type="body" sz="half" idx="4294967295"/>
          </p:nvPr>
        </p:nvSpPr>
        <p:spPr>
          <a:xfrm>
            <a:off x="1552576" y="390525"/>
            <a:ext cx="5272088" cy="3338422"/>
          </a:xfrm>
        </p:spPr>
        <p:txBody>
          <a:bodyPr/>
          <a:lstStyle/>
          <a:p>
            <a:pPr>
              <a:buFont typeface="Arial" charset="0"/>
              <a:buNone/>
              <a:defRPr/>
            </a:pPr>
            <a:endParaRPr lang="en-US" dirty="0">
              <a:latin typeface="Calibri" charset="0"/>
              <a:ea typeface="ＭＳ Ｐゴシック" charset="0"/>
              <a:cs typeface="ＭＳ Ｐゴシック" charset="0"/>
            </a:endParaRPr>
          </a:p>
          <a:p>
            <a:pPr>
              <a:buFont typeface="Arial" charset="0"/>
              <a:buNone/>
              <a:defRPr/>
            </a:pPr>
            <a:endParaRPr lang="en-US" dirty="0">
              <a:latin typeface="Calibri" charset="0"/>
              <a:ea typeface="ＭＳ Ｐゴシック" charset="0"/>
              <a:cs typeface="ＭＳ Ｐゴシック" charset="0"/>
            </a:endParaRPr>
          </a:p>
          <a:p>
            <a:pPr>
              <a:buFont typeface="Arial" charset="0"/>
              <a:buNone/>
              <a:defRPr/>
            </a:pPr>
            <a:endParaRPr lang="en-US" dirty="0">
              <a:latin typeface="Calibri" charset="0"/>
              <a:ea typeface="ＭＳ Ｐゴシック" charset="0"/>
              <a:cs typeface="ＭＳ Ｐゴシック" charset="0"/>
            </a:endParaRPr>
          </a:p>
          <a:p>
            <a:pPr marL="0" indent="0" algn="ctr">
              <a:spcBef>
                <a:spcPts val="0"/>
              </a:spcBef>
              <a:buNone/>
              <a:defRPr/>
            </a:pPr>
            <a:r>
              <a:rPr lang="en-US" sz="3600" b="1" dirty="0">
                <a:solidFill>
                  <a:srgbClr val="32629B"/>
                </a:solidFill>
                <a:latin typeface="Calibri" charset="0"/>
                <a:ea typeface="ＭＳ Ｐゴシック" charset="0"/>
                <a:cs typeface="ＭＳ Ｐゴシック" charset="0"/>
              </a:rPr>
              <a:t>POWER OF PRINT</a:t>
            </a:r>
          </a:p>
        </p:txBody>
      </p:sp>
      <p:pic>
        <p:nvPicPr>
          <p:cNvPr id="136194" name="Picture 8" descr="MP9003993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4664" y="1998663"/>
            <a:ext cx="3665537" cy="3662362"/>
          </a:xfrm>
          <a:prstGeom prst="rect">
            <a:avLst/>
          </a:prstGeom>
          <a:noFill/>
          <a:ln w="28575">
            <a:solidFill>
              <a:srgbClr val="1F497D"/>
            </a:solidFill>
            <a:miter lim="800000"/>
            <a:headEnd/>
            <a:tailEnd/>
          </a:ln>
          <a:extLst>
            <a:ext uri="{909E8E84-426E-40dd-AFC4-6F175D3DCCD1}">
              <a14:hiddenFill xmlns:a14="http://schemas.microsoft.com/office/drawing/2010/main" xmlns="">
                <a:solidFill>
                  <a:srgbClr val="FFFFFF"/>
                </a:solidFill>
              </a14:hiddenFill>
            </a:ext>
          </a:extLst>
        </p:spPr>
      </p:pic>
      <p:sp>
        <p:nvSpPr>
          <p:cNvPr id="136195"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047148541"/>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anim calcmode="lin" valueType="num">
                                      <p:cBhvr additive="base">
                                        <p:cTn id="7"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6"/>
          <p:cNvSpPr>
            <a:spLocks noGrp="1"/>
          </p:cNvSpPr>
          <p:nvPr>
            <p:ph type="body" sz="half" idx="4294967295"/>
          </p:nvPr>
        </p:nvSpPr>
        <p:spPr>
          <a:xfrm>
            <a:off x="1524000" y="1990725"/>
            <a:ext cx="5189538" cy="75247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TIME:  LAST MINUTE</a:t>
            </a:r>
          </a:p>
        </p:txBody>
      </p:sp>
      <p:pic>
        <p:nvPicPr>
          <p:cNvPr id="137218" name="Picture 10" descr="MCj04238220000[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778625" y="1990725"/>
            <a:ext cx="3563938" cy="3657600"/>
          </a:xfrm>
          <a:solidFill>
            <a:srgbClr val="FF9900"/>
          </a:solidFill>
          <a:ln w="57150">
            <a:solidFill>
              <a:srgbClr val="32629B"/>
            </a:solidFill>
            <a:miter lim="800000"/>
            <a:headEnd/>
            <a:tailEnd/>
          </a:ln>
        </p:spPr>
      </p:pic>
      <p:sp>
        <p:nvSpPr>
          <p:cNvPr id="137219"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1729061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7">
                                            <p:txEl>
                                              <p:pRg st="0" end="0"/>
                                            </p:txEl>
                                          </p:spTgt>
                                        </p:tgtEl>
                                        <p:attrNameLst>
                                          <p:attrName>style.visibility</p:attrName>
                                        </p:attrNameLst>
                                      </p:cBhvr>
                                      <p:to>
                                        <p:strVal val="visible"/>
                                      </p:to>
                                    </p:set>
                                    <p:anim calcmode="lin" valueType="num">
                                      <p:cBhvr additive="base">
                                        <p:cTn id="7" dur="500" fill="hold"/>
                                        <p:tgtEl>
                                          <p:spTgt spid="1372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72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Grp="1"/>
          </p:cNvSpPr>
          <p:nvPr>
            <p:ph type="body" sz="half" idx="4294967295"/>
          </p:nvPr>
        </p:nvSpPr>
        <p:spPr>
          <a:xfrm>
            <a:off x="3819525" y="1990725"/>
            <a:ext cx="4552950" cy="693738"/>
          </a:xfrm>
        </p:spPr>
        <p:txBody>
          <a:bodyPr/>
          <a:lstStyle/>
          <a:p>
            <a:pPr algn="ctr">
              <a:buFont typeface="Arial" charset="0"/>
              <a:buNone/>
            </a:pPr>
            <a:r>
              <a:rPr lang="en-US" sz="3600" b="1" dirty="0">
                <a:solidFill>
                  <a:srgbClr val="32629B"/>
                </a:solidFill>
                <a:latin typeface="Calibri" charset="0"/>
                <a:ea typeface="ＭＳ Ｐゴシック" charset="0"/>
                <a:cs typeface="ＭＳ Ｐゴシック" charset="0"/>
              </a:rPr>
              <a:t>GOOD GUY/BAD GUY</a:t>
            </a:r>
          </a:p>
        </p:txBody>
      </p:sp>
      <p:graphicFrame>
        <p:nvGraphicFramePr>
          <p:cNvPr id="101382" name="Object 6"/>
          <p:cNvGraphicFramePr>
            <a:graphicFrameLocks noGrp="1" noChangeAspect="1"/>
          </p:cNvGraphicFramePr>
          <p:nvPr>
            <p:ph sz="quarter" idx="4294967295"/>
          </p:nvPr>
        </p:nvGraphicFramePr>
        <p:xfrm>
          <a:off x="1697038" y="3201989"/>
          <a:ext cx="3657600" cy="2185987"/>
        </p:xfrm>
        <a:graphic>
          <a:graphicData uri="http://schemas.openxmlformats.org/presentationml/2006/ole">
            <mc:AlternateContent xmlns:mc="http://schemas.openxmlformats.org/markup-compatibility/2006">
              <mc:Choice xmlns:v="urn:schemas-microsoft-com:vml" Requires="v">
                <p:oleObj spid="_x0000_s4108" name="Clip" r:id="rId3" imgW="3717925" imgH="3352800" progId="MS_ClipArt_Gallery.2">
                  <p:embed/>
                </p:oleObj>
              </mc:Choice>
              <mc:Fallback>
                <p:oleObj name="Clip" r:id="rId3" imgW="3717925" imgH="33528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3201989"/>
                        <a:ext cx="3657600" cy="218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01383" name="Object 7"/>
          <p:cNvGraphicFramePr>
            <a:graphicFrameLocks noGrp="1" noChangeAspect="1"/>
          </p:cNvGraphicFramePr>
          <p:nvPr>
            <p:ph sz="quarter" idx="4294967295"/>
          </p:nvPr>
        </p:nvGraphicFramePr>
        <p:xfrm>
          <a:off x="5743576" y="3128964"/>
          <a:ext cx="4346575" cy="2903537"/>
        </p:xfrm>
        <a:graphic>
          <a:graphicData uri="http://schemas.openxmlformats.org/presentationml/2006/ole">
            <mc:AlternateContent xmlns:mc="http://schemas.openxmlformats.org/markup-compatibility/2006">
              <mc:Choice xmlns:v="urn:schemas-microsoft-com:vml" Requires="v">
                <p:oleObj spid="_x0000_s4109" name="Clip" r:id="rId5" imgW="4046538" imgH="3352800" progId="MS_ClipArt_Gallery.2">
                  <p:embed/>
                </p:oleObj>
              </mc:Choice>
              <mc:Fallback>
                <p:oleObj name="Clip" r:id="rId5" imgW="4046538" imgH="3352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576" y="3128964"/>
                        <a:ext cx="4346575" cy="290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38244"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87529595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8241">
                                            <p:txEl>
                                              <p:pRg st="0" end="0"/>
                                            </p:txEl>
                                          </p:spTgt>
                                        </p:tgtEl>
                                        <p:attrNameLst>
                                          <p:attrName>style.visibility</p:attrName>
                                        </p:attrNameLst>
                                      </p:cBhvr>
                                      <p:to>
                                        <p:strVal val="visible"/>
                                      </p:to>
                                    </p:set>
                                    <p:anim calcmode="lin" valueType="num">
                                      <p:cBhvr additive="base">
                                        <p:cTn id="7" dur="500" fill="hold"/>
                                        <p:tgtEl>
                                          <p:spTgt spid="1382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824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1382"/>
                                        </p:tgtEl>
                                        <p:attrNameLst>
                                          <p:attrName>style.visibility</p:attrName>
                                        </p:attrNameLst>
                                      </p:cBhvr>
                                      <p:to>
                                        <p:strVal val="visible"/>
                                      </p:to>
                                    </p:set>
                                    <p:anim calcmode="lin" valueType="num">
                                      <p:cBhvr additive="base">
                                        <p:cTn id="12" dur="500" fill="hold"/>
                                        <p:tgtEl>
                                          <p:spTgt spid="101382"/>
                                        </p:tgtEl>
                                        <p:attrNameLst>
                                          <p:attrName>ppt_x</p:attrName>
                                        </p:attrNameLst>
                                      </p:cBhvr>
                                      <p:tavLst>
                                        <p:tav tm="0">
                                          <p:val>
                                            <p:strVal val="0-#ppt_w/2"/>
                                          </p:val>
                                        </p:tav>
                                        <p:tav tm="100000">
                                          <p:val>
                                            <p:strVal val="#ppt_x"/>
                                          </p:val>
                                        </p:tav>
                                      </p:tavLst>
                                    </p:anim>
                                    <p:anim calcmode="lin" valueType="num">
                                      <p:cBhvr additive="base">
                                        <p:cTn id="13" dur="500" fill="hold"/>
                                        <p:tgtEl>
                                          <p:spTgt spid="10138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101383"/>
                                        </p:tgtEl>
                                        <p:attrNameLst>
                                          <p:attrName>style.visibility</p:attrName>
                                        </p:attrNameLst>
                                      </p:cBhvr>
                                      <p:to>
                                        <p:strVal val="visible"/>
                                      </p:to>
                                    </p:set>
                                    <p:anim calcmode="lin" valueType="num">
                                      <p:cBhvr additive="base">
                                        <p:cTn id="17" dur="500" fill="hold"/>
                                        <p:tgtEl>
                                          <p:spTgt spid="101383"/>
                                        </p:tgtEl>
                                        <p:attrNameLst>
                                          <p:attrName>ppt_x</p:attrName>
                                        </p:attrNameLst>
                                      </p:cBhvr>
                                      <p:tavLst>
                                        <p:tav tm="0">
                                          <p:val>
                                            <p:strVal val="1+#ppt_w/2"/>
                                          </p:val>
                                        </p:tav>
                                        <p:tav tm="100000">
                                          <p:val>
                                            <p:strVal val="#ppt_x"/>
                                          </p:val>
                                        </p:tav>
                                      </p:tavLst>
                                    </p:anim>
                                    <p:anim calcmode="lin" valueType="num">
                                      <p:cBhvr additive="base">
                                        <p:cTn id="18" dur="500" fill="hold"/>
                                        <p:tgtEl>
                                          <p:spTgt spid="101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p:cNvSpPr>
          <p:nvPr>
            <p:ph type="body" sz="half" idx="4294967295"/>
          </p:nvPr>
        </p:nvSpPr>
        <p:spPr>
          <a:xfrm>
            <a:off x="1524000" y="2003425"/>
            <a:ext cx="3917950" cy="739775"/>
          </a:xfrm>
        </p:spPr>
        <p:txBody>
          <a:bodyPr/>
          <a:lstStyle/>
          <a:p>
            <a:pPr algn="ctr">
              <a:spcBef>
                <a:spcPct val="0"/>
              </a:spcBef>
              <a:buFont typeface="Arial" charset="0"/>
              <a:buNone/>
            </a:pPr>
            <a:r>
              <a:rPr lang="en-US" sz="3600" b="1" dirty="0">
                <a:solidFill>
                  <a:srgbClr val="32629B"/>
                </a:solidFill>
                <a:latin typeface="Calibri" charset="0"/>
                <a:ea typeface="ＭＳ Ｐゴシック" charset="0"/>
                <a:cs typeface="ＭＳ Ｐゴシック" charset="0"/>
              </a:rPr>
              <a:t>MY MANAGEMENT</a:t>
            </a:r>
          </a:p>
        </p:txBody>
      </p:sp>
      <p:sp>
        <p:nvSpPr>
          <p:cNvPr id="139266"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pic>
        <p:nvPicPr>
          <p:cNvPr id="139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3101" y="2003425"/>
            <a:ext cx="4886325" cy="3613150"/>
          </a:xfrm>
          <a:prstGeom prst="rect">
            <a:avLst/>
          </a:prstGeom>
          <a:noFill/>
          <a:ln w="127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575645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65">
                                            <p:txEl>
                                              <p:pRg st="0" end="0"/>
                                            </p:txEl>
                                          </p:spTgt>
                                        </p:tgtEl>
                                        <p:attrNameLst>
                                          <p:attrName>style.visibility</p:attrName>
                                        </p:attrNameLst>
                                      </p:cBhvr>
                                      <p:to>
                                        <p:strVal val="visible"/>
                                      </p:to>
                                    </p:set>
                                    <p:anim calcmode="lin" valueType="num">
                                      <p:cBhvr additive="base">
                                        <p:cTn id="7" dur="500" fill="hold"/>
                                        <p:tgtEl>
                                          <p:spTgt spid="13926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26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604838"/>
            <a:ext cx="4013859" cy="548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9685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p:cNvSpPr>
          <p:nvPr>
            <p:ph type="body" sz="half" idx="4294967295"/>
          </p:nvPr>
        </p:nvSpPr>
        <p:spPr>
          <a:xfrm>
            <a:off x="5828551" y="2005013"/>
            <a:ext cx="4483100" cy="1257300"/>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LEAVING MONEY ON THE TABLE</a:t>
            </a:r>
          </a:p>
        </p:txBody>
      </p:sp>
      <p:pic>
        <p:nvPicPr>
          <p:cNvPr id="141314" name="Picture 12" descr="MP9004331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163" y="2005013"/>
            <a:ext cx="3657600" cy="36576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1315"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8886147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89">
                                            <p:txEl>
                                              <p:pRg st="0" end="0"/>
                                            </p:txEl>
                                          </p:spTgt>
                                        </p:tgtEl>
                                        <p:attrNameLst>
                                          <p:attrName>style.visibility</p:attrName>
                                        </p:attrNameLst>
                                      </p:cBhvr>
                                      <p:to>
                                        <p:strVal val="visible"/>
                                      </p:to>
                                    </p:set>
                                    <p:anim calcmode="lin" valueType="num">
                                      <p:cBhvr additive="base">
                                        <p:cTn id="7" dur="500" fill="hold"/>
                                        <p:tgtEl>
                                          <p:spTgt spid="1402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02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1"/>
          <p:cNvSpPr>
            <a:spLocks noGrp="1"/>
          </p:cNvSpPr>
          <p:nvPr>
            <p:ph type="body" sz="half" idx="4294967295"/>
          </p:nvPr>
        </p:nvSpPr>
        <p:spPr>
          <a:xfrm>
            <a:off x="1524000" y="2201864"/>
            <a:ext cx="4202113" cy="75247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FAIT ACCOMPLI</a:t>
            </a:r>
          </a:p>
        </p:txBody>
      </p:sp>
      <p:pic>
        <p:nvPicPr>
          <p:cNvPr id="142338" name="Picture 15" descr="MP9004385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339" y="2201864"/>
            <a:ext cx="4683125" cy="310832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2339"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412529505"/>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p:cNvSpPr>
          <p:nvPr>
            <p:ph type="title" idx="4294967295"/>
          </p:nvPr>
        </p:nvSpPr>
        <p:spPr/>
        <p:txBody>
          <a:bodyPr/>
          <a:lstStyle/>
          <a:p>
            <a:r>
              <a:rPr lang="en-US" b="1">
                <a:latin typeface="Calibri" charset="0"/>
                <a:ea typeface="ＭＳ Ｐゴシック" charset="0"/>
                <a:cs typeface="ＭＳ Ｐゴシック" charset="0"/>
              </a:rPr>
              <a:t>Approaches to Negotiation</a:t>
            </a:r>
          </a:p>
        </p:txBody>
      </p:sp>
      <p:sp>
        <p:nvSpPr>
          <p:cNvPr id="34818" name="Rectangle 6"/>
          <p:cNvSpPr>
            <a:spLocks noGrp="1"/>
          </p:cNvSpPr>
          <p:nvPr>
            <p:ph type="body" sz="half" idx="4294967295"/>
          </p:nvPr>
        </p:nvSpPr>
        <p:spPr>
          <a:xfrm>
            <a:off x="1466850" y="1778000"/>
            <a:ext cx="9258300" cy="4140200"/>
          </a:xfrm>
        </p:spPr>
        <p:txBody>
          <a:bodyPr/>
          <a:lstStyle/>
          <a:p>
            <a:pPr>
              <a:buFont typeface="Arial" charset="0"/>
              <a:buNone/>
            </a:pPr>
            <a:r>
              <a:rPr lang="en-US" sz="3600" b="1">
                <a:latin typeface="Calibri" charset="0"/>
                <a:ea typeface="ＭＳ Ｐゴシック" charset="0"/>
                <a:cs typeface="ＭＳ Ｐゴシック" charset="0"/>
              </a:rPr>
              <a:t>Distributive Negotiation</a:t>
            </a:r>
          </a:p>
          <a:p>
            <a:pPr>
              <a:buFont typeface="Arial" charset="0"/>
              <a:buNone/>
            </a:pPr>
            <a:endParaRPr lang="en-US" sz="1200">
              <a:latin typeface="Calibri" charset="0"/>
              <a:ea typeface="ＭＳ Ｐゴシック" charset="0"/>
              <a:cs typeface="ＭＳ Ｐゴシック" charset="0"/>
            </a:endParaRPr>
          </a:p>
          <a:p>
            <a:pPr marL="739775" lvl="1">
              <a:spcBef>
                <a:spcPct val="0"/>
              </a:spcBef>
              <a:spcAft>
                <a:spcPts val="1200"/>
              </a:spcAft>
              <a:buFont typeface="Arial" charset="0"/>
              <a:buChar char="•"/>
            </a:pPr>
            <a:r>
              <a:rPr lang="en-US" sz="3200">
                <a:latin typeface="Calibri" charset="0"/>
                <a:ea typeface="ＭＳ Ｐゴシック" charset="0"/>
              </a:rPr>
              <a:t>Positional bargaining, i.e. “this is my position and you can try and bargain me down from it”</a:t>
            </a:r>
            <a:endParaRPr lang="en-US" altLang="ja-JP" sz="3200">
              <a:latin typeface="Calibri" charset="0"/>
              <a:ea typeface="ＭＳ Ｐゴシック" charset="0"/>
            </a:endParaRPr>
          </a:p>
          <a:p>
            <a:pPr marL="739775" lvl="1">
              <a:spcBef>
                <a:spcPct val="0"/>
              </a:spcBef>
              <a:spcAft>
                <a:spcPts val="1200"/>
              </a:spcAft>
              <a:buFont typeface="Arial" charset="0"/>
              <a:buChar char="•"/>
            </a:pPr>
            <a:r>
              <a:rPr lang="en-US" sz="3200">
                <a:latin typeface="Calibri" charset="0"/>
                <a:ea typeface="ＭＳ Ｐゴシック" charset="0"/>
              </a:rPr>
              <a:t>It’s the “fixed pie” mentality, and I’m going to grab the biggest piece of the pie that I can possibly grab</a:t>
            </a:r>
          </a:p>
          <a:p>
            <a:pPr marL="739775" lvl="1">
              <a:spcBef>
                <a:spcPct val="0"/>
              </a:spcBef>
              <a:spcAft>
                <a:spcPts val="1200"/>
              </a:spcAft>
              <a:buFont typeface="Arial" charset="0"/>
              <a:buChar char="•"/>
            </a:pPr>
            <a:r>
              <a:rPr lang="en-US" sz="3200">
                <a:latin typeface="Calibri" charset="0"/>
                <a:ea typeface="ＭＳ Ｐゴシック" charset="0"/>
              </a:rPr>
              <a:t>Win/Lose strategy</a:t>
            </a:r>
          </a:p>
        </p:txBody>
      </p:sp>
    </p:spTree>
    <p:extLst>
      <p:ext uri="{BB962C8B-B14F-4D97-AF65-F5344CB8AC3E}">
        <p14:creationId xmlns:p14="http://schemas.microsoft.com/office/powerpoint/2010/main" val="4108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additive="base">
                                        <p:cTn id="13" dur="500" fill="hold"/>
                                        <p:tgtEl>
                                          <p:spTgt spid="3481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48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additive="base">
                                        <p:cTn id="19" dur="500" fill="hold"/>
                                        <p:tgtEl>
                                          <p:spTgt spid="3481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48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4818">
                                            <p:txEl>
                                              <p:pRg st="4" end="4"/>
                                            </p:txEl>
                                          </p:spTgt>
                                        </p:tgtEl>
                                        <p:attrNameLst>
                                          <p:attrName>style.visibility</p:attrName>
                                        </p:attrNameLst>
                                      </p:cBhvr>
                                      <p:to>
                                        <p:strVal val="visible"/>
                                      </p:to>
                                    </p:set>
                                    <p:anim calcmode="lin" valueType="num">
                                      <p:cBhvr additive="base">
                                        <p:cTn id="25" dur="500" fill="hold"/>
                                        <p:tgtEl>
                                          <p:spTgt spid="3481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48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sz="half" idx="4294967295"/>
          </p:nvPr>
        </p:nvSpPr>
        <p:spPr>
          <a:xfrm>
            <a:off x="6027947" y="1883885"/>
            <a:ext cx="4552950" cy="1047750"/>
          </a:xfrm>
        </p:spPr>
        <p:txBody>
          <a:bodyPr/>
          <a:lstStyle/>
          <a:p>
            <a:pPr marL="0" indent="0" algn="ctr">
              <a:spcBef>
                <a:spcPts val="0"/>
              </a:spcBef>
              <a:buNone/>
              <a:defRPr/>
            </a:pPr>
            <a:r>
              <a:rPr lang="en-US" b="1" dirty="0" smtClean="0">
                <a:solidFill>
                  <a:srgbClr val="32629B"/>
                </a:solidFill>
                <a:latin typeface="Calibri" charset="0"/>
                <a:ea typeface="ＭＳ Ｐゴシック" charset="0"/>
                <a:cs typeface="ＭＳ Ｐゴシック" charset="0"/>
              </a:rPr>
              <a:t>APPEAR</a:t>
            </a:r>
          </a:p>
          <a:p>
            <a:pPr marL="0" indent="0" algn="ctr">
              <a:spcBef>
                <a:spcPts val="0"/>
              </a:spcBef>
              <a:buNone/>
              <a:defRPr/>
            </a:pPr>
            <a:r>
              <a:rPr lang="en-US" b="1" dirty="0" smtClean="0">
                <a:solidFill>
                  <a:srgbClr val="32629B"/>
                </a:solidFill>
                <a:latin typeface="Calibri" charset="0"/>
                <a:ea typeface="ＭＳ Ｐゴシック" charset="0"/>
                <a:cs typeface="ＭＳ Ｐゴシック" charset="0"/>
              </a:rPr>
              <a:t>UNREASONABLE</a:t>
            </a:r>
          </a:p>
          <a:p>
            <a:pPr>
              <a:buFont typeface="Arial" charset="0"/>
              <a:buNone/>
              <a:defRPr/>
            </a:pPr>
            <a:endParaRPr lang="en-US" b="1" dirty="0">
              <a:solidFill>
                <a:schemeClr val="tx2"/>
              </a:solidFill>
              <a:latin typeface="Calibri" charset="0"/>
              <a:ea typeface="ＭＳ Ｐゴシック" charset="0"/>
              <a:cs typeface="ＭＳ Ｐゴシック" charset="0"/>
            </a:endParaRPr>
          </a:p>
        </p:txBody>
      </p:sp>
      <p:graphicFrame>
        <p:nvGraphicFramePr>
          <p:cNvPr id="143362" name="Object 4"/>
          <p:cNvGraphicFramePr>
            <a:graphicFrameLocks noGrp="1" noChangeAspect="1"/>
          </p:cNvGraphicFramePr>
          <p:nvPr>
            <p:ph sz="half" idx="4294967295"/>
            <p:extLst>
              <p:ext uri="{D42A27DB-BD31-4B8C-83A1-F6EECF244321}">
                <p14:modId xmlns:p14="http://schemas.microsoft.com/office/powerpoint/2010/main" val="1094869527"/>
              </p:ext>
            </p:extLst>
          </p:nvPr>
        </p:nvGraphicFramePr>
        <p:xfrm>
          <a:off x="1524000" y="1883885"/>
          <a:ext cx="4048125" cy="3082925"/>
        </p:xfrm>
        <a:graphic>
          <a:graphicData uri="http://schemas.openxmlformats.org/presentationml/2006/ole">
            <mc:AlternateContent xmlns:mc="http://schemas.openxmlformats.org/markup-compatibility/2006">
              <mc:Choice xmlns:v="urn:schemas-microsoft-com:vml" Requires="v">
                <p:oleObj spid="_x0000_s5127" name="Clip" r:id="rId3" imgW="6299200" imgH="4787900" progId="MS_ClipArt_Gallery.2">
                  <p:embed/>
                </p:oleObj>
              </mc:Choice>
              <mc:Fallback>
                <p:oleObj name="Clip" r:id="rId3" imgW="6299200" imgH="4787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883885"/>
                        <a:ext cx="4048125" cy="3082925"/>
                      </a:xfrm>
                      <a:prstGeom prst="rect">
                        <a:avLst/>
                      </a:prstGeom>
                      <a:solidFill>
                        <a:srgbClr val="FFFF00"/>
                      </a:solidFill>
                      <a:ln w="38100">
                        <a:solidFill>
                          <a:srgbClr val="32629B"/>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43363"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86899591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p:cNvSpPr>
            <a:spLocks noGrp="1"/>
          </p:cNvSpPr>
          <p:nvPr>
            <p:ph type="body" sz="half" idx="4294967295"/>
          </p:nvPr>
        </p:nvSpPr>
        <p:spPr>
          <a:xfrm>
            <a:off x="4822825" y="1811339"/>
            <a:ext cx="5845175" cy="617537"/>
          </a:xfrm>
        </p:spPr>
        <p:txBody>
          <a:bodyPr/>
          <a:lstStyle/>
          <a:p>
            <a:pPr marL="0" indent="0" algn="ctr">
              <a:spcBef>
                <a:spcPct val="0"/>
              </a:spcBef>
              <a:buNone/>
            </a:pPr>
            <a:r>
              <a:rPr lang="en-US" b="1" dirty="0">
                <a:solidFill>
                  <a:srgbClr val="32629B"/>
                </a:solidFill>
                <a:latin typeface="Calibri" charset="0"/>
                <a:ea typeface="ＭＳ Ｐゴシック" charset="0"/>
                <a:cs typeface="ＭＳ Ｐゴシック" charset="0"/>
              </a:rPr>
              <a:t>CLARIFICATION OF POSITION</a:t>
            </a:r>
          </a:p>
        </p:txBody>
      </p:sp>
      <p:pic>
        <p:nvPicPr>
          <p:cNvPr id="144386" name="Picture 7" descr="MP90042222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2300" y="1811339"/>
            <a:ext cx="2776538" cy="4002087"/>
          </a:xfrm>
          <a:prstGeom prst="rect">
            <a:avLst/>
          </a:prstGeom>
          <a:noFill/>
          <a:ln w="2857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44387"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51335447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61">
                                            <p:txEl>
                                              <p:pRg st="0" end="0"/>
                                            </p:txEl>
                                          </p:spTgt>
                                        </p:tgtEl>
                                        <p:attrNameLst>
                                          <p:attrName>style.visibility</p:attrName>
                                        </p:attrNameLst>
                                      </p:cBhvr>
                                      <p:to>
                                        <p:strVal val="visible"/>
                                      </p:to>
                                    </p:set>
                                    <p:anim calcmode="lin" valueType="num">
                                      <p:cBhvr additive="base">
                                        <p:cTn id="7" dur="500" fill="hold"/>
                                        <p:tgtEl>
                                          <p:spTgt spid="14336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336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p:cNvSpPr>
          <p:nvPr>
            <p:ph type="body" sz="half" idx="4294967295"/>
          </p:nvPr>
        </p:nvSpPr>
        <p:spPr>
          <a:xfrm>
            <a:off x="6115050" y="2154239"/>
            <a:ext cx="4552950" cy="1163637"/>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LISTING THE PROS AND CONS</a:t>
            </a:r>
          </a:p>
        </p:txBody>
      </p:sp>
      <p:pic>
        <p:nvPicPr>
          <p:cNvPr id="145410" name="Picture 11" descr="MP90017783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6" y="2154239"/>
            <a:ext cx="4259263" cy="2840037"/>
          </a:xfrm>
          <a:prstGeom prst="rect">
            <a:avLst/>
          </a:prstGeom>
          <a:noFill/>
          <a:ln w="952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45411"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136688734"/>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4385">
                                            <p:txEl>
                                              <p:pRg st="0" end="0"/>
                                            </p:txEl>
                                          </p:spTgt>
                                        </p:tgtEl>
                                        <p:attrNameLst>
                                          <p:attrName>style.visibility</p:attrName>
                                        </p:attrNameLst>
                                      </p:cBhvr>
                                      <p:to>
                                        <p:strVal val="visible"/>
                                      </p:to>
                                    </p:set>
                                    <p:anim calcmode="lin" valueType="num">
                                      <p:cBhvr additive="base">
                                        <p:cTn id="7" dur="500" fill="hold"/>
                                        <p:tgtEl>
                                          <p:spTgt spid="14438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43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Grp="1"/>
          </p:cNvSpPr>
          <p:nvPr>
            <p:ph type="body" sz="half" idx="4294967295"/>
          </p:nvPr>
        </p:nvSpPr>
        <p:spPr>
          <a:xfrm>
            <a:off x="1524000" y="1974851"/>
            <a:ext cx="4552950" cy="576262"/>
          </a:xfrm>
        </p:spPr>
        <p:txBody>
          <a:bodyPr>
            <a:normAutofit lnSpcReduction="10000"/>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THE POWER OF GUILT</a:t>
            </a:r>
          </a:p>
        </p:txBody>
      </p:sp>
      <p:pic>
        <p:nvPicPr>
          <p:cNvPr id="146434" name="Picture 14" descr="MP9001788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1974851"/>
            <a:ext cx="4514850" cy="3762375"/>
          </a:xfrm>
          <a:prstGeom prst="rect">
            <a:avLst/>
          </a:prstGeom>
          <a:noFill/>
          <a:ln w="2857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46435"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22292013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09">
                                            <p:txEl>
                                              <p:pRg st="0" end="0"/>
                                            </p:txEl>
                                          </p:spTgt>
                                        </p:tgtEl>
                                        <p:attrNameLst>
                                          <p:attrName>style.visibility</p:attrName>
                                        </p:attrNameLst>
                                      </p:cBhvr>
                                      <p:to>
                                        <p:strVal val="visible"/>
                                      </p:to>
                                    </p:set>
                                    <p:anim calcmode="lin" valueType="num">
                                      <p:cBhvr additive="base">
                                        <p:cTn id="7" dur="500" fill="hold"/>
                                        <p:tgtEl>
                                          <p:spTgt spid="1454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0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p:cNvSpPr>
          <p:nvPr>
            <p:ph type="body" sz="half" idx="4294967295"/>
          </p:nvPr>
        </p:nvSpPr>
        <p:spPr>
          <a:xfrm>
            <a:off x="1524000" y="2005013"/>
            <a:ext cx="4552950" cy="552450"/>
          </a:xfrm>
        </p:spPr>
        <p:txBody>
          <a:bodyPr>
            <a:normAutofit lnSpcReduction="10000"/>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STRAW TIGER ISSUES </a:t>
            </a:r>
          </a:p>
        </p:txBody>
      </p:sp>
      <p:pic>
        <p:nvPicPr>
          <p:cNvPr id="147458" name="Picture 10" descr="MP9003212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2005013"/>
            <a:ext cx="3733800" cy="3657600"/>
          </a:xfrm>
          <a:prstGeom prst="rect">
            <a:avLst/>
          </a:prstGeom>
          <a:noFill/>
          <a:ln w="2857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47459"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58477875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33">
                                            <p:txEl>
                                              <p:pRg st="0" end="0"/>
                                            </p:txEl>
                                          </p:spTgt>
                                        </p:tgtEl>
                                        <p:attrNameLst>
                                          <p:attrName>style.visibility</p:attrName>
                                        </p:attrNameLst>
                                      </p:cBhvr>
                                      <p:to>
                                        <p:strVal val="visible"/>
                                      </p:to>
                                    </p:set>
                                    <p:anim calcmode="lin" valueType="num">
                                      <p:cBhvr additive="base">
                                        <p:cTn id="7" dur="500" fill="hold"/>
                                        <p:tgtEl>
                                          <p:spTgt spid="1464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64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4"/>
          <p:cNvSpPr>
            <a:spLocks noGrp="1"/>
          </p:cNvSpPr>
          <p:nvPr>
            <p:ph type="body" sz="half" idx="4294967295"/>
          </p:nvPr>
        </p:nvSpPr>
        <p:spPr>
          <a:xfrm>
            <a:off x="4648200" y="1979614"/>
            <a:ext cx="2895600" cy="769937"/>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RED HERRING</a:t>
            </a:r>
          </a:p>
        </p:txBody>
      </p:sp>
      <p:sp>
        <p:nvSpPr>
          <p:cNvPr id="148482"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pic>
        <p:nvPicPr>
          <p:cNvPr id="147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3233738"/>
            <a:ext cx="5616575"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335233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fade">
                                      <p:cBhvr>
                                        <p:cTn id="7" dur="2000"/>
                                        <p:tgtEl>
                                          <p:spTgt spid="147459"/>
                                        </p:tgtEl>
                                      </p:cBhvr>
                                    </p:animEffect>
                                    <p:anim calcmode="lin" valueType="num">
                                      <p:cBhvr>
                                        <p:cTn id="8" dur="2000" fill="hold"/>
                                        <p:tgtEl>
                                          <p:spTgt spid="147459"/>
                                        </p:tgtEl>
                                        <p:attrNameLst>
                                          <p:attrName>ppt_x</p:attrName>
                                        </p:attrNameLst>
                                      </p:cBhvr>
                                      <p:tavLst>
                                        <p:tav tm="0">
                                          <p:val>
                                            <p:strVal val="#ppt_x"/>
                                          </p:val>
                                        </p:tav>
                                        <p:tav tm="100000">
                                          <p:val>
                                            <p:strVal val="#ppt_x"/>
                                          </p:val>
                                        </p:tav>
                                      </p:tavLst>
                                    </p:anim>
                                    <p:anim calcmode="lin" valueType="num">
                                      <p:cBhvr>
                                        <p:cTn id="9" dur="2000" fill="hold"/>
                                        <p:tgtEl>
                                          <p:spTgt spid="1474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47457">
                                            <p:txEl>
                                              <p:pRg st="0" end="0"/>
                                            </p:txEl>
                                          </p:spTgt>
                                        </p:tgtEl>
                                        <p:attrNameLst>
                                          <p:attrName>style.visibility</p:attrName>
                                        </p:attrNameLst>
                                      </p:cBhvr>
                                      <p:to>
                                        <p:strVal val="visible"/>
                                      </p:to>
                                    </p:set>
                                    <p:anim calcmode="lin" valueType="num">
                                      <p:cBhvr additive="base">
                                        <p:cTn id="14" dur="500" fill="hold"/>
                                        <p:tgtEl>
                                          <p:spTgt spid="14745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474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5"/>
          <p:cNvSpPr>
            <a:spLocks noGrp="1"/>
          </p:cNvSpPr>
          <p:nvPr>
            <p:ph type="body" sz="half" idx="4294967295"/>
          </p:nvPr>
        </p:nvSpPr>
        <p:spPr>
          <a:xfrm>
            <a:off x="5729288" y="2014538"/>
            <a:ext cx="4938712" cy="1785937"/>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SUMMARIES OF FACTS, </a:t>
            </a:r>
          </a:p>
          <a:p>
            <a:pPr marL="0" indent="0" algn="ctr">
              <a:spcBef>
                <a:spcPct val="0"/>
              </a:spcBef>
              <a:buNone/>
            </a:pPr>
            <a:r>
              <a:rPr lang="en-US" sz="3600" b="1" dirty="0">
                <a:solidFill>
                  <a:srgbClr val="32629B"/>
                </a:solidFill>
                <a:latin typeface="Calibri" charset="0"/>
                <a:ea typeface="ＭＳ Ｐゴシック" charset="0"/>
                <a:cs typeface="ＭＳ Ｐゴシック" charset="0"/>
              </a:rPr>
              <a:t>STATEMENTS,</a:t>
            </a:r>
          </a:p>
          <a:p>
            <a:pPr marL="0" indent="0" algn="ctr">
              <a:spcBef>
                <a:spcPct val="0"/>
              </a:spcBef>
              <a:buNone/>
            </a:pPr>
            <a:r>
              <a:rPr lang="en-US" sz="3600" b="1" dirty="0">
                <a:solidFill>
                  <a:srgbClr val="32629B"/>
                </a:solidFill>
                <a:latin typeface="Calibri" charset="0"/>
                <a:ea typeface="ＭＳ Ｐゴシック" charset="0"/>
                <a:cs typeface="ＭＳ Ｐゴシック" charset="0"/>
              </a:rPr>
              <a:t>AND AGREEMENTS</a:t>
            </a:r>
          </a:p>
        </p:txBody>
      </p:sp>
      <p:pic>
        <p:nvPicPr>
          <p:cNvPr id="149506" name="Picture 8" descr="MP9004276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613" y="2014538"/>
            <a:ext cx="3657600" cy="3657600"/>
          </a:xfrm>
          <a:prstGeom prst="rect">
            <a:avLst/>
          </a:prstGeom>
          <a:noFill/>
          <a:ln w="952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49507"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89589047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8481">
                                            <p:txEl>
                                              <p:pRg st="0" end="0"/>
                                            </p:txEl>
                                          </p:spTgt>
                                        </p:tgtEl>
                                        <p:attrNameLst>
                                          <p:attrName>style.visibility</p:attrName>
                                        </p:attrNameLst>
                                      </p:cBhvr>
                                      <p:to>
                                        <p:strVal val="visible"/>
                                      </p:to>
                                    </p:set>
                                    <p:anim calcmode="lin" valueType="num">
                                      <p:cBhvr additive="base">
                                        <p:cTn id="7" dur="500" fill="hold"/>
                                        <p:tgtEl>
                                          <p:spTgt spid="1484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84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8481">
                                            <p:txEl>
                                              <p:pRg st="1" end="1"/>
                                            </p:txEl>
                                          </p:spTgt>
                                        </p:tgtEl>
                                        <p:attrNameLst>
                                          <p:attrName>style.visibility</p:attrName>
                                        </p:attrNameLst>
                                      </p:cBhvr>
                                      <p:to>
                                        <p:strVal val="visible"/>
                                      </p:to>
                                    </p:set>
                                    <p:anim calcmode="lin" valueType="num">
                                      <p:cBhvr additive="base">
                                        <p:cTn id="13" dur="500" fill="hold"/>
                                        <p:tgtEl>
                                          <p:spTgt spid="14848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84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8481">
                                            <p:txEl>
                                              <p:pRg st="2" end="2"/>
                                            </p:txEl>
                                          </p:spTgt>
                                        </p:tgtEl>
                                        <p:attrNameLst>
                                          <p:attrName>style.visibility</p:attrName>
                                        </p:attrNameLst>
                                      </p:cBhvr>
                                      <p:to>
                                        <p:strVal val="visible"/>
                                      </p:to>
                                    </p:set>
                                    <p:anim calcmode="lin" valueType="num">
                                      <p:cBhvr additive="base">
                                        <p:cTn id="19" dur="500" fill="hold"/>
                                        <p:tgtEl>
                                          <p:spTgt spid="14848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848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p:cNvSpPr>
          <p:nvPr>
            <p:ph type="body" sz="half" idx="4294967295"/>
          </p:nvPr>
        </p:nvSpPr>
        <p:spPr>
          <a:xfrm>
            <a:off x="6562725" y="2089151"/>
            <a:ext cx="4105275" cy="1270000"/>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RECESSES AND</a:t>
            </a:r>
          </a:p>
          <a:p>
            <a:pPr marL="0" indent="0" algn="ctr">
              <a:spcBef>
                <a:spcPct val="0"/>
              </a:spcBef>
              <a:buNone/>
            </a:pPr>
            <a:r>
              <a:rPr lang="en-US" sz="3600" b="1" dirty="0">
                <a:solidFill>
                  <a:srgbClr val="32629B"/>
                </a:solidFill>
                <a:latin typeface="Calibri" charset="0"/>
                <a:ea typeface="ＭＳ Ｐゴシック" charset="0"/>
                <a:cs typeface="ＭＳ Ｐゴシック" charset="0"/>
              </a:rPr>
              <a:t>ADJOURNMENTS</a:t>
            </a:r>
          </a:p>
        </p:txBody>
      </p:sp>
      <p:pic>
        <p:nvPicPr>
          <p:cNvPr id="150530" name="Picture 8" descr="MP9004426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089151"/>
            <a:ext cx="4629150" cy="3465513"/>
          </a:xfrm>
          <a:prstGeom prst="rect">
            <a:avLst/>
          </a:prstGeom>
          <a:noFill/>
          <a:ln w="28575">
            <a:solidFill>
              <a:srgbClr val="32629B"/>
            </a:solidFill>
            <a:miter lim="800000"/>
            <a:headEnd/>
            <a:tailEnd/>
          </a:ln>
          <a:extLst>
            <a:ext uri="{909E8E84-426E-40dd-AFC4-6F175D3DCCD1}">
              <a14:hiddenFill xmlns:a14="http://schemas.microsoft.com/office/drawing/2010/main" xmlns="">
                <a:solidFill>
                  <a:srgbClr val="FFFFFF"/>
                </a:solidFill>
              </a14:hiddenFill>
            </a:ext>
          </a:extLst>
        </p:spPr>
      </p:pic>
      <p:sp>
        <p:nvSpPr>
          <p:cNvPr id="150531"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042533094"/>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9505">
                                            <p:txEl>
                                              <p:pRg st="0" end="0"/>
                                            </p:txEl>
                                          </p:spTgt>
                                        </p:tgtEl>
                                        <p:attrNameLst>
                                          <p:attrName>style.visibility</p:attrName>
                                        </p:attrNameLst>
                                      </p:cBhvr>
                                      <p:to>
                                        <p:strVal val="visible"/>
                                      </p:to>
                                    </p:set>
                                    <p:anim calcmode="lin" valueType="num">
                                      <p:cBhvr additive="base">
                                        <p:cTn id="7" dur="500" fill="hold"/>
                                        <p:tgtEl>
                                          <p:spTgt spid="14950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95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9505">
                                            <p:txEl>
                                              <p:pRg st="1" end="1"/>
                                            </p:txEl>
                                          </p:spTgt>
                                        </p:tgtEl>
                                        <p:attrNameLst>
                                          <p:attrName>style.visibility</p:attrName>
                                        </p:attrNameLst>
                                      </p:cBhvr>
                                      <p:to>
                                        <p:strVal val="visible"/>
                                      </p:to>
                                    </p:set>
                                    <p:anim calcmode="lin" valueType="num">
                                      <p:cBhvr additive="base">
                                        <p:cTn id="13" dur="500" fill="hold"/>
                                        <p:tgtEl>
                                          <p:spTgt spid="14950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950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4"/>
          <p:cNvSpPr>
            <a:spLocks noGrp="1"/>
          </p:cNvSpPr>
          <p:nvPr>
            <p:ph type="body" sz="half" idx="4294967295"/>
          </p:nvPr>
        </p:nvSpPr>
        <p:spPr>
          <a:xfrm>
            <a:off x="1466851" y="2740025"/>
            <a:ext cx="5400675" cy="1411288"/>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CHANGING NEGOTIATORS IN  MID-DEAL</a:t>
            </a:r>
          </a:p>
        </p:txBody>
      </p:sp>
      <p:pic>
        <p:nvPicPr>
          <p:cNvPr id="151554" name="Picture 6" descr="MPj04227550000[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983413" y="1863725"/>
            <a:ext cx="3568700" cy="3657600"/>
          </a:xfrm>
          <a:noFill/>
          <a:ln w="38100">
            <a:solidFill>
              <a:srgbClr val="32629B"/>
            </a:solidFill>
            <a:miter lim="800000"/>
            <a:headEnd/>
            <a:tailEnd/>
          </a:ln>
        </p:spPr>
      </p:pic>
      <p:sp>
        <p:nvSpPr>
          <p:cNvPr id="151555"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27081561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29">
                                            <p:txEl>
                                              <p:pRg st="0" end="0"/>
                                            </p:txEl>
                                          </p:spTgt>
                                        </p:tgtEl>
                                        <p:attrNameLst>
                                          <p:attrName>style.visibility</p:attrName>
                                        </p:attrNameLst>
                                      </p:cBhvr>
                                      <p:to>
                                        <p:strVal val="visible"/>
                                      </p:to>
                                    </p:set>
                                    <p:anim calcmode="lin" valueType="num">
                                      <p:cBhvr additive="base">
                                        <p:cTn id="7" dur="500" fill="hold"/>
                                        <p:tgtEl>
                                          <p:spTgt spid="1505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Grp="1"/>
          </p:cNvSpPr>
          <p:nvPr>
            <p:ph type="body" sz="half" idx="4294967295"/>
          </p:nvPr>
        </p:nvSpPr>
        <p:spPr>
          <a:xfrm>
            <a:off x="1658216" y="2163763"/>
            <a:ext cx="4552950" cy="2370137"/>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CONCILIATORY MOVES</a:t>
            </a:r>
          </a:p>
          <a:p>
            <a:pPr marL="0" indent="0" algn="ctr">
              <a:spcBef>
                <a:spcPct val="0"/>
              </a:spcBef>
              <a:buNone/>
            </a:pPr>
            <a:r>
              <a:rPr lang="en-US" sz="3600" b="1" dirty="0">
                <a:solidFill>
                  <a:srgbClr val="32629B"/>
                </a:solidFill>
                <a:latin typeface="Calibri" charset="0"/>
                <a:ea typeface="ＭＳ Ｐゴシック" charset="0"/>
                <a:cs typeface="ＭＳ Ｐゴシック" charset="0"/>
              </a:rPr>
              <a:t>CONCESSIONS</a:t>
            </a:r>
          </a:p>
          <a:p>
            <a:pPr marL="0" indent="0" algn="ctr">
              <a:spcBef>
                <a:spcPct val="0"/>
              </a:spcBef>
              <a:buNone/>
            </a:pPr>
            <a:endParaRPr lang="en-US" sz="3600" b="1" dirty="0">
              <a:solidFill>
                <a:srgbClr val="32629B"/>
              </a:solidFill>
              <a:latin typeface="Calibri" charset="0"/>
              <a:ea typeface="ＭＳ Ｐゴシック" charset="0"/>
              <a:cs typeface="ＭＳ Ｐゴシック" charset="0"/>
            </a:endParaRPr>
          </a:p>
          <a:p>
            <a:pPr marL="0" indent="0" algn="ctr">
              <a:spcBef>
                <a:spcPct val="0"/>
              </a:spcBef>
              <a:buNone/>
            </a:pPr>
            <a:r>
              <a:rPr lang="en-US" sz="3600" b="1" dirty="0">
                <a:solidFill>
                  <a:srgbClr val="32629B"/>
                </a:solidFill>
                <a:latin typeface="Calibri" charset="0"/>
                <a:ea typeface="ＭＳ Ｐゴシック" charset="0"/>
                <a:cs typeface="ＭＳ Ｐゴシック" charset="0"/>
              </a:rPr>
              <a:t>SPICE AND DRAMA</a:t>
            </a:r>
          </a:p>
        </p:txBody>
      </p:sp>
      <p:pic>
        <p:nvPicPr>
          <p:cNvPr id="152578" name="Picture 6" descr="MCj03983790000[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672263" y="2163763"/>
            <a:ext cx="3657600" cy="3141662"/>
          </a:xfrm>
          <a:noFill/>
          <a:ln w="38100">
            <a:solidFill>
              <a:srgbClr val="32629B"/>
            </a:solidFill>
            <a:miter lim="800000"/>
            <a:headEnd/>
            <a:tailEnd/>
          </a:ln>
        </p:spPr>
      </p:pic>
      <p:sp>
        <p:nvSpPr>
          <p:cNvPr id="152579"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92480625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3">
                                            <p:txEl>
                                              <p:pRg st="0" end="0"/>
                                            </p:txEl>
                                          </p:spTgt>
                                        </p:tgtEl>
                                        <p:attrNameLst>
                                          <p:attrName>style.visibility</p:attrName>
                                        </p:attrNameLst>
                                      </p:cBhvr>
                                      <p:to>
                                        <p:strVal val="visible"/>
                                      </p:to>
                                    </p:set>
                                    <p:anim calcmode="lin" valueType="num">
                                      <p:cBhvr additive="base">
                                        <p:cTn id="7" dur="500" fill="hold"/>
                                        <p:tgtEl>
                                          <p:spTgt spid="1515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3">
                                            <p:txEl>
                                              <p:pRg st="1" end="1"/>
                                            </p:txEl>
                                          </p:spTgt>
                                        </p:tgtEl>
                                        <p:attrNameLst>
                                          <p:attrName>style.visibility</p:attrName>
                                        </p:attrNameLst>
                                      </p:cBhvr>
                                      <p:to>
                                        <p:strVal val="visible"/>
                                      </p:to>
                                    </p:set>
                                    <p:anim calcmode="lin" valueType="num">
                                      <p:cBhvr additive="base">
                                        <p:cTn id="13" dur="500" fill="hold"/>
                                        <p:tgtEl>
                                          <p:spTgt spid="1515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3">
                                            <p:txEl>
                                              <p:pRg st="3" end="3"/>
                                            </p:txEl>
                                          </p:spTgt>
                                        </p:tgtEl>
                                        <p:attrNameLst>
                                          <p:attrName>style.visibility</p:attrName>
                                        </p:attrNameLst>
                                      </p:cBhvr>
                                      <p:to>
                                        <p:strVal val="visible"/>
                                      </p:to>
                                    </p:set>
                                    <p:anim calcmode="lin" valueType="num">
                                      <p:cBhvr additive="base">
                                        <p:cTn id="19" dur="500" fill="hold"/>
                                        <p:tgtEl>
                                          <p:spTgt spid="15155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p:cNvSpPr>
          <p:nvPr>
            <p:ph type="title" idx="4294967295"/>
          </p:nvPr>
        </p:nvSpPr>
        <p:spPr/>
        <p:txBody>
          <a:bodyPr/>
          <a:lstStyle/>
          <a:p>
            <a:r>
              <a:rPr lang="en-US" b="1">
                <a:latin typeface="Calibri" charset="0"/>
                <a:ea typeface="ＭＳ Ｐゴシック" charset="0"/>
                <a:cs typeface="ＭＳ Ｐゴシック" charset="0"/>
              </a:rPr>
              <a:t>Approaches to Negotiation</a:t>
            </a:r>
          </a:p>
        </p:txBody>
      </p:sp>
      <p:sp>
        <p:nvSpPr>
          <p:cNvPr id="36866" name="Rectangle 6"/>
          <p:cNvSpPr>
            <a:spLocks noGrp="1"/>
          </p:cNvSpPr>
          <p:nvPr>
            <p:ph type="body" sz="half" idx="4294967295"/>
          </p:nvPr>
        </p:nvSpPr>
        <p:spPr>
          <a:xfrm>
            <a:off x="1466850" y="1778000"/>
            <a:ext cx="9258300" cy="3378200"/>
          </a:xfrm>
        </p:spPr>
        <p:txBody>
          <a:bodyPr/>
          <a:lstStyle/>
          <a:p>
            <a:pPr>
              <a:buFont typeface="Arial" charset="0"/>
              <a:buNone/>
            </a:pPr>
            <a:r>
              <a:rPr lang="en-US" sz="3600" b="1">
                <a:latin typeface="Calibri" charset="0"/>
                <a:ea typeface="ＭＳ Ｐゴシック" charset="0"/>
                <a:cs typeface="ＭＳ Ｐゴシック" charset="0"/>
              </a:rPr>
              <a:t>Integrative Negotiation</a:t>
            </a:r>
          </a:p>
          <a:p>
            <a:pPr>
              <a:buFont typeface="Arial" charset="0"/>
              <a:buNone/>
            </a:pPr>
            <a:endParaRPr lang="en-US" sz="1200">
              <a:latin typeface="Calibri" charset="0"/>
              <a:ea typeface="ＭＳ Ｐゴシック" charset="0"/>
              <a:cs typeface="ＭＳ Ｐゴシック" charset="0"/>
            </a:endParaRPr>
          </a:p>
          <a:p>
            <a:pPr lvl="1">
              <a:spcBef>
                <a:spcPct val="0"/>
              </a:spcBef>
              <a:spcAft>
                <a:spcPts val="1200"/>
              </a:spcAft>
              <a:buFont typeface="Arial" charset="0"/>
              <a:buChar char="•"/>
            </a:pPr>
            <a:r>
              <a:rPr lang="en-US" sz="3200">
                <a:latin typeface="Calibri" charset="0"/>
                <a:ea typeface="ＭＳ Ｐゴシック" charset="0"/>
              </a:rPr>
              <a:t>Also known as interest-based bargaining</a:t>
            </a:r>
          </a:p>
          <a:p>
            <a:pPr lvl="1">
              <a:spcBef>
                <a:spcPct val="0"/>
              </a:spcBef>
              <a:spcAft>
                <a:spcPts val="1200"/>
              </a:spcAft>
              <a:buFont typeface="Arial" charset="0"/>
              <a:buChar char="•"/>
            </a:pPr>
            <a:r>
              <a:rPr lang="en-US" sz="3200">
                <a:latin typeface="Calibri" charset="0"/>
                <a:ea typeface="ＭＳ Ｐゴシック" charset="0"/>
              </a:rPr>
              <a:t>It seeks mutual benefit for all that are involved</a:t>
            </a:r>
          </a:p>
          <a:p>
            <a:pPr lvl="1">
              <a:spcBef>
                <a:spcPct val="0"/>
              </a:spcBef>
              <a:spcAft>
                <a:spcPts val="1200"/>
              </a:spcAft>
              <a:buFont typeface="Arial" charset="0"/>
              <a:buChar char="•"/>
            </a:pPr>
            <a:r>
              <a:rPr lang="en-US" sz="3200">
                <a:latin typeface="Calibri" charset="0"/>
                <a:ea typeface="ＭＳ Ｐゴシック" charset="0"/>
              </a:rPr>
              <a:t>“A rising tide raises all boats” – Reagan</a:t>
            </a:r>
          </a:p>
          <a:p>
            <a:pPr lvl="1">
              <a:spcBef>
                <a:spcPct val="0"/>
              </a:spcBef>
              <a:spcAft>
                <a:spcPts val="1200"/>
              </a:spcAft>
              <a:buFont typeface="Arial" charset="0"/>
              <a:buChar char="•"/>
            </a:pPr>
            <a:r>
              <a:rPr lang="en-US" sz="3200">
                <a:latin typeface="Calibri" charset="0"/>
                <a:ea typeface="ＭＳ Ｐゴシック" charset="0"/>
              </a:rPr>
              <a:t>Win/Win strategy</a:t>
            </a:r>
          </a:p>
        </p:txBody>
      </p:sp>
    </p:spTree>
    <p:extLst>
      <p:ext uri="{BB962C8B-B14F-4D97-AF65-F5344CB8AC3E}">
        <p14:creationId xmlns:p14="http://schemas.microsoft.com/office/powerpoint/2010/main" val="2818215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 calcmode="lin" valueType="num">
                                      <p:cBhvr additive="base">
                                        <p:cTn id="13" dur="500" fill="hold"/>
                                        <p:tgtEl>
                                          <p:spTgt spid="3686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 calcmode="lin" valueType="num">
                                      <p:cBhvr additive="base">
                                        <p:cTn id="19" dur="500" fill="hold"/>
                                        <p:tgtEl>
                                          <p:spTgt spid="3686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6866">
                                            <p:txEl>
                                              <p:pRg st="4" end="4"/>
                                            </p:txEl>
                                          </p:spTgt>
                                        </p:tgtEl>
                                        <p:attrNameLst>
                                          <p:attrName>style.visibility</p:attrName>
                                        </p:attrNameLst>
                                      </p:cBhvr>
                                      <p:to>
                                        <p:strVal val="visible"/>
                                      </p:to>
                                    </p:set>
                                    <p:anim calcmode="lin" valueType="num">
                                      <p:cBhvr additive="base">
                                        <p:cTn id="25" dur="500" fill="hold"/>
                                        <p:tgtEl>
                                          <p:spTgt spid="3686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686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6866">
                                            <p:txEl>
                                              <p:pRg st="5" end="5"/>
                                            </p:txEl>
                                          </p:spTgt>
                                        </p:tgtEl>
                                        <p:attrNameLst>
                                          <p:attrName>style.visibility</p:attrName>
                                        </p:attrNameLst>
                                      </p:cBhvr>
                                      <p:to>
                                        <p:strVal val="visible"/>
                                      </p:to>
                                    </p:set>
                                    <p:anim calcmode="lin" valueType="num">
                                      <p:cBhvr additive="base">
                                        <p:cTn id="31" dur="500" fill="hold"/>
                                        <p:tgtEl>
                                          <p:spTgt spid="3686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686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5"/>
          <p:cNvSpPr>
            <a:spLocks noGrp="1"/>
          </p:cNvSpPr>
          <p:nvPr>
            <p:ph type="body" sz="half" idx="4294967295"/>
          </p:nvPr>
        </p:nvSpPr>
        <p:spPr>
          <a:xfrm>
            <a:off x="6232525" y="2204317"/>
            <a:ext cx="4435475" cy="185737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THREATS –ULTIMATUMS AND INTIMIDATION</a:t>
            </a:r>
          </a:p>
        </p:txBody>
      </p:sp>
      <p:pic>
        <p:nvPicPr>
          <p:cNvPr id="153602" name="Picture 6" descr="MPj03167680000[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0" y="2273877"/>
            <a:ext cx="4557712" cy="2965450"/>
          </a:xfrm>
          <a:noFill/>
          <a:ln w="38100">
            <a:solidFill>
              <a:srgbClr val="32629B"/>
            </a:solidFill>
            <a:miter lim="800000"/>
            <a:headEnd/>
            <a:tailEnd/>
          </a:ln>
        </p:spPr>
      </p:pic>
      <p:sp>
        <p:nvSpPr>
          <p:cNvPr id="153603"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89855087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2577">
                                            <p:txEl>
                                              <p:pRg st="0" end="0"/>
                                            </p:txEl>
                                          </p:spTgt>
                                        </p:tgtEl>
                                        <p:attrNameLst>
                                          <p:attrName>style.visibility</p:attrName>
                                        </p:attrNameLst>
                                      </p:cBhvr>
                                      <p:to>
                                        <p:strVal val="visible"/>
                                      </p:to>
                                    </p:set>
                                    <p:anim calcmode="lin" valueType="num">
                                      <p:cBhvr additive="base">
                                        <p:cTn id="7" dur="500" fill="hold"/>
                                        <p:tgtEl>
                                          <p:spTgt spid="1525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257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4"/>
          <p:cNvSpPr>
            <a:spLocks noGrp="1"/>
          </p:cNvSpPr>
          <p:nvPr>
            <p:ph type="body" sz="half" idx="4294967295"/>
          </p:nvPr>
        </p:nvSpPr>
        <p:spPr>
          <a:xfrm>
            <a:off x="1524000" y="2001838"/>
            <a:ext cx="4552950" cy="68897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BLUFFS</a:t>
            </a:r>
          </a:p>
        </p:txBody>
      </p:sp>
      <p:graphicFrame>
        <p:nvGraphicFramePr>
          <p:cNvPr id="154626" name="Object 6"/>
          <p:cNvGraphicFramePr>
            <a:graphicFrameLocks noGrp="1" noChangeAspect="1"/>
          </p:cNvGraphicFramePr>
          <p:nvPr>
            <p:ph sz="half" idx="4294967295"/>
            <p:extLst>
              <p:ext uri="{D42A27DB-BD31-4B8C-83A1-F6EECF244321}">
                <p14:modId xmlns:p14="http://schemas.microsoft.com/office/powerpoint/2010/main" val="3532031340"/>
              </p:ext>
            </p:extLst>
          </p:nvPr>
        </p:nvGraphicFramePr>
        <p:xfrm>
          <a:off x="6237289" y="2001838"/>
          <a:ext cx="4046537" cy="3835400"/>
        </p:xfrm>
        <a:graphic>
          <a:graphicData uri="http://schemas.openxmlformats.org/presentationml/2006/ole">
            <mc:AlternateContent xmlns:mc="http://schemas.openxmlformats.org/markup-compatibility/2006">
              <mc:Choice xmlns:v="urn:schemas-microsoft-com:vml" Requires="v">
                <p:oleObj spid="_x0000_s6151" name="Clip" r:id="rId3" imgW="5676900" imgH="5380038" progId="MS_ClipArt_Gallery.2">
                  <p:embed/>
                </p:oleObj>
              </mc:Choice>
              <mc:Fallback>
                <p:oleObj name="Clip" r:id="rId3" imgW="5676900" imgH="53800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9" y="2001838"/>
                        <a:ext cx="4046537" cy="3835400"/>
                      </a:xfrm>
                      <a:prstGeom prst="rect">
                        <a:avLst/>
                      </a:prstGeom>
                      <a:solidFill>
                        <a:srgbClr val="FF9900"/>
                      </a:solidFill>
                      <a:ln w="38100">
                        <a:solidFill>
                          <a:srgbClr val="32629B"/>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4627"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54881608"/>
      </p:ext>
    </p:extLst>
  </p:cSld>
  <p:clrMapOvr>
    <a:masterClrMapping/>
  </p:clrMapOvr>
  <p:transition>
    <p:cover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4"/>
          <p:cNvSpPr>
            <a:spLocks noGrp="1"/>
          </p:cNvSpPr>
          <p:nvPr>
            <p:ph type="body" sz="half" idx="4294967295"/>
          </p:nvPr>
        </p:nvSpPr>
        <p:spPr>
          <a:xfrm>
            <a:off x="1524000" y="2214564"/>
            <a:ext cx="4421187" cy="124142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WALKOUTS – DO NOTHING</a:t>
            </a:r>
          </a:p>
        </p:txBody>
      </p:sp>
      <p:pic>
        <p:nvPicPr>
          <p:cNvPr id="155650" name="Picture 6" descr="MPj04117780000[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002338" y="2214564"/>
            <a:ext cx="4552950" cy="3024187"/>
          </a:xfrm>
          <a:noFill/>
          <a:ln w="57150">
            <a:solidFill>
              <a:srgbClr val="32629B"/>
            </a:solidFill>
            <a:miter lim="800000"/>
            <a:headEnd/>
            <a:tailEnd/>
          </a:ln>
        </p:spPr>
      </p:pic>
      <p:sp>
        <p:nvSpPr>
          <p:cNvPr id="155651"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412095905"/>
      </p:ext>
    </p:extLst>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5"/>
          <p:cNvSpPr>
            <a:spLocks noGrp="1"/>
          </p:cNvSpPr>
          <p:nvPr>
            <p:ph type="body" sz="half" idx="4294967295"/>
          </p:nvPr>
        </p:nvSpPr>
        <p:spPr>
          <a:xfrm>
            <a:off x="6210300" y="1949451"/>
            <a:ext cx="4457700" cy="1365250"/>
          </a:xfrm>
        </p:spPr>
        <p:txBody>
          <a:bodyPr/>
          <a:lstStyle/>
          <a:p>
            <a:pPr marL="0" indent="0">
              <a:spcBef>
                <a:spcPct val="0"/>
              </a:spcBef>
              <a:buNone/>
            </a:pPr>
            <a:r>
              <a:rPr lang="en-US" sz="3600" b="1" dirty="0">
                <a:solidFill>
                  <a:srgbClr val="32629B"/>
                </a:solidFill>
                <a:latin typeface="Calibri" charset="0"/>
                <a:ea typeface="ＭＳ Ｐゴシック" charset="0"/>
                <a:cs typeface="ＭＳ Ｐゴシック" charset="0"/>
              </a:rPr>
              <a:t>LEAVING GRACEFULLY IF NO DEAL: BATNA</a:t>
            </a:r>
          </a:p>
        </p:txBody>
      </p:sp>
      <p:graphicFrame>
        <p:nvGraphicFramePr>
          <p:cNvPr id="144390" name="Object 6"/>
          <p:cNvGraphicFramePr>
            <a:graphicFrameLocks noGrp="1" noChangeAspect="1"/>
          </p:cNvGraphicFramePr>
          <p:nvPr>
            <p:ph sz="half" idx="4294967295"/>
            <p:extLst>
              <p:ext uri="{D42A27DB-BD31-4B8C-83A1-F6EECF244321}">
                <p14:modId xmlns:p14="http://schemas.microsoft.com/office/powerpoint/2010/main" val="2436400093"/>
              </p:ext>
            </p:extLst>
          </p:nvPr>
        </p:nvGraphicFramePr>
        <p:xfrm>
          <a:off x="2147889" y="1949451"/>
          <a:ext cx="2084387" cy="4022725"/>
        </p:xfrm>
        <a:graphic>
          <a:graphicData uri="http://schemas.openxmlformats.org/presentationml/2006/ole">
            <mc:AlternateContent xmlns:mc="http://schemas.openxmlformats.org/markup-compatibility/2006">
              <mc:Choice xmlns:v="urn:schemas-microsoft-com:vml" Requires="v">
                <p:oleObj spid="_x0000_s7175" name="Clip" r:id="rId3" imgW="3657600" imgH="7099300" progId="MS_ClipArt_Gallery.2">
                  <p:embed/>
                </p:oleObj>
              </mc:Choice>
              <mc:Fallback>
                <p:oleObj name="Clip" r:id="rId3" imgW="3657600" imgH="70993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9" y="1949451"/>
                        <a:ext cx="2084387" cy="4022725"/>
                      </a:xfrm>
                      <a:prstGeom prst="rect">
                        <a:avLst/>
                      </a:prstGeom>
                      <a:solidFill>
                        <a:srgbClr val="00FF00"/>
                      </a:solidFill>
                      <a:ln w="38100">
                        <a:solidFill>
                          <a:srgbClr val="32629B"/>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6675"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93810356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144390"/>
                                        </p:tgtEl>
                                        <p:attrNameLst>
                                          <p:attrName>style.visibility</p:attrName>
                                        </p:attrNameLst>
                                      </p:cBhvr>
                                      <p:to>
                                        <p:strVal val="visible"/>
                                      </p:to>
                                    </p:set>
                                    <p:anim calcmode="lin" valueType="num">
                                      <p:cBhvr>
                                        <p:cTn id="7" dur="2000" fill="hold"/>
                                        <p:tgtEl>
                                          <p:spTgt spid="144390"/>
                                        </p:tgtEl>
                                        <p:attrNameLst>
                                          <p:attrName>ppt_w</p:attrName>
                                        </p:attrNameLst>
                                      </p:cBhvr>
                                      <p:tavLst>
                                        <p:tav tm="0" fmla="#ppt_w*sin(2.5*pi*$)">
                                          <p:val>
                                            <p:fltVal val="0"/>
                                          </p:val>
                                        </p:tav>
                                        <p:tav tm="100000">
                                          <p:val>
                                            <p:fltVal val="1"/>
                                          </p:val>
                                        </p:tav>
                                      </p:tavLst>
                                    </p:anim>
                                    <p:anim calcmode="lin" valueType="num">
                                      <p:cBhvr>
                                        <p:cTn id="8" dur="2000" fill="hold"/>
                                        <p:tgtEl>
                                          <p:spTgt spid="14439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5649">
                                            <p:txEl>
                                              <p:pRg st="0" end="0"/>
                                            </p:txEl>
                                          </p:spTgt>
                                        </p:tgtEl>
                                        <p:attrNameLst>
                                          <p:attrName>style.visibility</p:attrName>
                                        </p:attrNameLst>
                                      </p:cBhvr>
                                      <p:to>
                                        <p:strVal val="visible"/>
                                      </p:to>
                                    </p:set>
                                    <p:anim calcmode="lin" valueType="num">
                                      <p:cBhvr additive="base">
                                        <p:cTn id="13" dur="500" fill="hold"/>
                                        <p:tgtEl>
                                          <p:spTgt spid="15564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56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3"/>
          <p:cNvSpPr>
            <a:spLocks noGrp="1"/>
          </p:cNvSpPr>
          <p:nvPr>
            <p:ph type="body" idx="4294967295"/>
          </p:nvPr>
        </p:nvSpPr>
        <p:spPr>
          <a:xfrm>
            <a:off x="1466850" y="1722439"/>
            <a:ext cx="9258300" cy="617537"/>
          </a:xfrm>
        </p:spPr>
        <p:txBody>
          <a:bodyPr/>
          <a:lstStyle/>
          <a:p>
            <a:pPr algn="ctr">
              <a:buFont typeface="Arial" charset="0"/>
              <a:buNone/>
            </a:pPr>
            <a:r>
              <a:rPr lang="en-US" sz="3600" b="1" dirty="0">
                <a:solidFill>
                  <a:srgbClr val="32629B"/>
                </a:solidFill>
                <a:latin typeface="Calibri" charset="0"/>
                <a:ea typeface="ＭＳ Ｐゴシック" charset="0"/>
                <a:cs typeface="ＭＳ Ｐゴシック" charset="0"/>
              </a:rPr>
              <a:t>NEGATIVE SALESMANSHIP</a:t>
            </a:r>
          </a:p>
        </p:txBody>
      </p:sp>
      <p:grpSp>
        <p:nvGrpSpPr>
          <p:cNvPr id="146481" name="Group 49"/>
          <p:cNvGrpSpPr>
            <a:grpSpLocks/>
          </p:cNvGrpSpPr>
          <p:nvPr/>
        </p:nvGrpSpPr>
        <p:grpSpPr bwMode="auto">
          <a:xfrm>
            <a:off x="3817938" y="3206750"/>
            <a:ext cx="1541462" cy="2840038"/>
            <a:chOff x="1208" y="2042"/>
            <a:chExt cx="1042" cy="2028"/>
          </a:xfrm>
        </p:grpSpPr>
        <p:grpSp>
          <p:nvGrpSpPr>
            <p:cNvPr id="157745" name="Group 50"/>
            <p:cNvGrpSpPr>
              <a:grpSpLocks/>
            </p:cNvGrpSpPr>
            <p:nvPr/>
          </p:nvGrpSpPr>
          <p:grpSpPr bwMode="auto">
            <a:xfrm>
              <a:off x="1768" y="2680"/>
              <a:ext cx="299" cy="855"/>
              <a:chOff x="1768" y="2680"/>
              <a:chExt cx="299" cy="855"/>
            </a:xfrm>
          </p:grpSpPr>
          <p:grpSp>
            <p:nvGrpSpPr>
              <p:cNvPr id="157779" name="Group 51"/>
              <p:cNvGrpSpPr>
                <a:grpSpLocks/>
              </p:cNvGrpSpPr>
              <p:nvPr/>
            </p:nvGrpSpPr>
            <p:grpSpPr bwMode="auto">
              <a:xfrm>
                <a:off x="1768" y="3295"/>
                <a:ext cx="268" cy="240"/>
                <a:chOff x="1768" y="3295"/>
                <a:chExt cx="268" cy="240"/>
              </a:xfrm>
            </p:grpSpPr>
            <p:sp>
              <p:nvSpPr>
                <p:cNvPr id="157782" name="Freeform 52"/>
                <p:cNvSpPr>
                  <a:spLocks/>
                </p:cNvSpPr>
                <p:nvPr/>
              </p:nvSpPr>
              <p:spPr bwMode="auto">
                <a:xfrm>
                  <a:off x="1768" y="3295"/>
                  <a:ext cx="268" cy="240"/>
                </a:xfrm>
                <a:custGeom>
                  <a:avLst/>
                  <a:gdLst>
                    <a:gd name="T0" fmla="*/ 2 w 536"/>
                    <a:gd name="T1" fmla="*/ 1 h 479"/>
                    <a:gd name="T2" fmla="*/ 1 w 536"/>
                    <a:gd name="T3" fmla="*/ 2 h 479"/>
                    <a:gd name="T4" fmla="*/ 1 w 536"/>
                    <a:gd name="T5" fmla="*/ 3 h 479"/>
                    <a:gd name="T6" fmla="*/ 1 w 536"/>
                    <a:gd name="T7" fmla="*/ 3 h 479"/>
                    <a:gd name="T8" fmla="*/ 1 w 536"/>
                    <a:gd name="T9" fmla="*/ 4 h 479"/>
                    <a:gd name="T10" fmla="*/ 1 w 536"/>
                    <a:gd name="T11" fmla="*/ 4 h 479"/>
                    <a:gd name="T12" fmla="*/ 1 w 536"/>
                    <a:gd name="T13" fmla="*/ 5 h 479"/>
                    <a:gd name="T14" fmla="*/ 1 w 536"/>
                    <a:gd name="T15" fmla="*/ 5 h 479"/>
                    <a:gd name="T16" fmla="*/ 2 w 536"/>
                    <a:gd name="T17" fmla="*/ 6 h 479"/>
                    <a:gd name="T18" fmla="*/ 1 w 536"/>
                    <a:gd name="T19" fmla="*/ 5 h 479"/>
                    <a:gd name="T20" fmla="*/ 1 w 536"/>
                    <a:gd name="T21" fmla="*/ 5 h 479"/>
                    <a:gd name="T22" fmla="*/ 1 w 536"/>
                    <a:gd name="T23" fmla="*/ 6 h 479"/>
                    <a:gd name="T24" fmla="*/ 1 w 536"/>
                    <a:gd name="T25" fmla="*/ 6 h 479"/>
                    <a:gd name="T26" fmla="*/ 0 w 536"/>
                    <a:gd name="T27" fmla="*/ 6 h 479"/>
                    <a:gd name="T28" fmla="*/ 1 w 536"/>
                    <a:gd name="T29" fmla="*/ 6 h 479"/>
                    <a:gd name="T30" fmla="*/ 1 w 536"/>
                    <a:gd name="T31" fmla="*/ 6 h 479"/>
                    <a:gd name="T32" fmla="*/ 1 w 536"/>
                    <a:gd name="T33" fmla="*/ 7 h 479"/>
                    <a:gd name="T34" fmla="*/ 2 w 536"/>
                    <a:gd name="T35" fmla="*/ 7 h 479"/>
                    <a:gd name="T36" fmla="*/ 3 w 536"/>
                    <a:gd name="T37" fmla="*/ 7 h 479"/>
                    <a:gd name="T38" fmla="*/ 3 w 536"/>
                    <a:gd name="T39" fmla="*/ 8 h 479"/>
                    <a:gd name="T40" fmla="*/ 4 w 536"/>
                    <a:gd name="T41" fmla="*/ 8 h 479"/>
                    <a:gd name="T42" fmla="*/ 4 w 536"/>
                    <a:gd name="T43" fmla="*/ 8 h 479"/>
                    <a:gd name="T44" fmla="*/ 5 w 536"/>
                    <a:gd name="T45" fmla="*/ 8 h 479"/>
                    <a:gd name="T46" fmla="*/ 6 w 536"/>
                    <a:gd name="T47" fmla="*/ 8 h 479"/>
                    <a:gd name="T48" fmla="*/ 7 w 536"/>
                    <a:gd name="T49" fmla="*/ 8 h 479"/>
                    <a:gd name="T50" fmla="*/ 8 w 536"/>
                    <a:gd name="T51" fmla="*/ 8 h 479"/>
                    <a:gd name="T52" fmla="*/ 8 w 536"/>
                    <a:gd name="T53" fmla="*/ 8 h 479"/>
                    <a:gd name="T54" fmla="*/ 9 w 536"/>
                    <a:gd name="T55" fmla="*/ 7 h 479"/>
                    <a:gd name="T56" fmla="*/ 9 w 536"/>
                    <a:gd name="T57" fmla="*/ 7 h 479"/>
                    <a:gd name="T58" fmla="*/ 9 w 536"/>
                    <a:gd name="T59" fmla="*/ 6 h 479"/>
                    <a:gd name="T60" fmla="*/ 9 w 536"/>
                    <a:gd name="T61" fmla="*/ 5 h 479"/>
                    <a:gd name="T62" fmla="*/ 9 w 536"/>
                    <a:gd name="T63" fmla="*/ 4 h 479"/>
                    <a:gd name="T64" fmla="*/ 9 w 536"/>
                    <a:gd name="T65" fmla="*/ 4 h 479"/>
                    <a:gd name="T66" fmla="*/ 9 w 536"/>
                    <a:gd name="T67" fmla="*/ 4 h 479"/>
                    <a:gd name="T68" fmla="*/ 9 w 536"/>
                    <a:gd name="T69" fmla="*/ 3 h 479"/>
                    <a:gd name="T70" fmla="*/ 8 w 536"/>
                    <a:gd name="T71" fmla="*/ 2 h 479"/>
                    <a:gd name="T72" fmla="*/ 8 w 536"/>
                    <a:gd name="T73" fmla="*/ 0 h 479"/>
                    <a:gd name="T74" fmla="*/ 2 w 536"/>
                    <a:gd name="T75" fmla="*/ 1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6" h="479">
                      <a:moveTo>
                        <a:pt x="83" y="60"/>
                      </a:moveTo>
                      <a:lnTo>
                        <a:pt x="47" y="122"/>
                      </a:lnTo>
                      <a:lnTo>
                        <a:pt x="36" y="147"/>
                      </a:lnTo>
                      <a:lnTo>
                        <a:pt x="29" y="173"/>
                      </a:lnTo>
                      <a:lnTo>
                        <a:pt x="23" y="212"/>
                      </a:lnTo>
                      <a:lnTo>
                        <a:pt x="23" y="248"/>
                      </a:lnTo>
                      <a:lnTo>
                        <a:pt x="28" y="283"/>
                      </a:lnTo>
                      <a:lnTo>
                        <a:pt x="42" y="316"/>
                      </a:lnTo>
                      <a:lnTo>
                        <a:pt x="73" y="339"/>
                      </a:lnTo>
                      <a:lnTo>
                        <a:pt x="41" y="319"/>
                      </a:lnTo>
                      <a:lnTo>
                        <a:pt x="28" y="318"/>
                      </a:lnTo>
                      <a:lnTo>
                        <a:pt x="10" y="324"/>
                      </a:lnTo>
                      <a:lnTo>
                        <a:pt x="3" y="335"/>
                      </a:lnTo>
                      <a:lnTo>
                        <a:pt x="0" y="350"/>
                      </a:lnTo>
                      <a:lnTo>
                        <a:pt x="5" y="363"/>
                      </a:lnTo>
                      <a:lnTo>
                        <a:pt x="15" y="379"/>
                      </a:lnTo>
                      <a:lnTo>
                        <a:pt x="57" y="410"/>
                      </a:lnTo>
                      <a:lnTo>
                        <a:pt x="121" y="435"/>
                      </a:lnTo>
                      <a:lnTo>
                        <a:pt x="148" y="445"/>
                      </a:lnTo>
                      <a:lnTo>
                        <a:pt x="179" y="450"/>
                      </a:lnTo>
                      <a:lnTo>
                        <a:pt x="205" y="450"/>
                      </a:lnTo>
                      <a:lnTo>
                        <a:pt x="233" y="458"/>
                      </a:lnTo>
                      <a:lnTo>
                        <a:pt x="267" y="469"/>
                      </a:lnTo>
                      <a:lnTo>
                        <a:pt x="344" y="479"/>
                      </a:lnTo>
                      <a:lnTo>
                        <a:pt x="435" y="459"/>
                      </a:lnTo>
                      <a:lnTo>
                        <a:pt x="495" y="459"/>
                      </a:lnTo>
                      <a:lnTo>
                        <a:pt x="510" y="454"/>
                      </a:lnTo>
                      <a:lnTo>
                        <a:pt x="525" y="440"/>
                      </a:lnTo>
                      <a:lnTo>
                        <a:pt x="529" y="420"/>
                      </a:lnTo>
                      <a:lnTo>
                        <a:pt x="536" y="342"/>
                      </a:lnTo>
                      <a:lnTo>
                        <a:pt x="536" y="278"/>
                      </a:lnTo>
                      <a:lnTo>
                        <a:pt x="533" y="246"/>
                      </a:lnTo>
                      <a:lnTo>
                        <a:pt x="529" y="225"/>
                      </a:lnTo>
                      <a:lnTo>
                        <a:pt x="525" y="202"/>
                      </a:lnTo>
                      <a:lnTo>
                        <a:pt x="520" y="179"/>
                      </a:lnTo>
                      <a:lnTo>
                        <a:pt x="490" y="93"/>
                      </a:lnTo>
                      <a:lnTo>
                        <a:pt x="459" y="0"/>
                      </a:lnTo>
                      <a:lnTo>
                        <a:pt x="83" y="60"/>
                      </a:lnTo>
                      <a:close/>
                    </a:path>
                  </a:pathLst>
                </a:custGeom>
                <a:solidFill>
                  <a:srgbClr val="FFE0C0"/>
                </a:solidFill>
                <a:ln w="11113">
                  <a:solidFill>
                    <a:schemeClr val="tx2"/>
                  </a:solidFill>
                  <a:prstDash val="solid"/>
                  <a:round/>
                  <a:headEnd/>
                  <a:tailEnd/>
                </a:ln>
              </p:spPr>
              <p:txBody>
                <a:bodyPr/>
                <a:lstStyle/>
                <a:p>
                  <a:endParaRPr lang="en-US"/>
                </a:p>
              </p:txBody>
            </p:sp>
            <p:sp>
              <p:nvSpPr>
                <p:cNvPr id="157783" name="Arc 53"/>
                <p:cNvSpPr>
                  <a:spLocks/>
                </p:cNvSpPr>
                <p:nvPr/>
              </p:nvSpPr>
              <p:spPr bwMode="auto">
                <a:xfrm>
                  <a:off x="1808" y="3457"/>
                  <a:ext cx="7" cy="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7780" name="Rectangle 54"/>
              <p:cNvSpPr>
                <a:spLocks noChangeArrowheads="1"/>
              </p:cNvSpPr>
              <p:nvPr/>
            </p:nvSpPr>
            <p:spPr bwMode="auto">
              <a:xfrm>
                <a:off x="1821" y="3320"/>
                <a:ext cx="224" cy="42"/>
              </a:xfrm>
              <a:prstGeom prst="rect">
                <a:avLst/>
              </a:prstGeom>
              <a:solidFill>
                <a:srgbClr val="FFFFFF"/>
              </a:solidFill>
              <a:ln w="11113">
                <a:solidFill>
                  <a:schemeClr val="tx2"/>
                </a:solidFill>
                <a:miter lim="800000"/>
                <a:headEnd/>
                <a:tailEnd/>
              </a:ln>
            </p:spPr>
            <p:txBody>
              <a:bodyPr/>
              <a:lstStyle/>
              <a:p>
                <a:endParaRPr lang="en-US"/>
              </a:p>
            </p:txBody>
          </p:sp>
          <p:sp>
            <p:nvSpPr>
              <p:cNvPr id="157781" name="Freeform 55"/>
              <p:cNvSpPr>
                <a:spLocks/>
              </p:cNvSpPr>
              <p:nvPr/>
            </p:nvSpPr>
            <p:spPr bwMode="auto">
              <a:xfrm>
                <a:off x="1802" y="2680"/>
                <a:ext cx="265" cy="660"/>
              </a:xfrm>
              <a:custGeom>
                <a:avLst/>
                <a:gdLst>
                  <a:gd name="T0" fmla="*/ 0 w 531"/>
                  <a:gd name="T1" fmla="*/ 7 h 1321"/>
                  <a:gd name="T2" fmla="*/ 0 w 531"/>
                  <a:gd name="T3" fmla="*/ 13 h 1321"/>
                  <a:gd name="T4" fmla="*/ 0 w 531"/>
                  <a:gd name="T5" fmla="*/ 20 h 1321"/>
                  <a:gd name="T6" fmla="*/ 7 w 531"/>
                  <a:gd name="T7" fmla="*/ 20 h 1321"/>
                  <a:gd name="T8" fmla="*/ 8 w 531"/>
                  <a:gd name="T9" fmla="*/ 12 h 1321"/>
                  <a:gd name="T10" fmla="*/ 8 w 531"/>
                  <a:gd name="T11" fmla="*/ 8 h 1321"/>
                  <a:gd name="T12" fmla="*/ 8 w 531"/>
                  <a:gd name="T13" fmla="*/ 4 h 1321"/>
                  <a:gd name="T14" fmla="*/ 8 w 531"/>
                  <a:gd name="T15" fmla="*/ 3 h 1321"/>
                  <a:gd name="T16" fmla="*/ 8 w 531"/>
                  <a:gd name="T17" fmla="*/ 2 h 1321"/>
                  <a:gd name="T18" fmla="*/ 7 w 531"/>
                  <a:gd name="T19" fmla="*/ 2 h 1321"/>
                  <a:gd name="T20" fmla="*/ 7 w 531"/>
                  <a:gd name="T21" fmla="*/ 1 h 1321"/>
                  <a:gd name="T22" fmla="*/ 7 w 531"/>
                  <a:gd name="T23" fmla="*/ 1 h 1321"/>
                  <a:gd name="T24" fmla="*/ 7 w 531"/>
                  <a:gd name="T25" fmla="*/ 0 h 1321"/>
                  <a:gd name="T26" fmla="*/ 6 w 531"/>
                  <a:gd name="T27" fmla="*/ 0 h 1321"/>
                  <a:gd name="T28" fmla="*/ 6 w 531"/>
                  <a:gd name="T29" fmla="*/ 0 h 1321"/>
                  <a:gd name="T30" fmla="*/ 5 w 531"/>
                  <a:gd name="T31" fmla="*/ 0 h 1321"/>
                  <a:gd name="T32" fmla="*/ 4 w 531"/>
                  <a:gd name="T33" fmla="*/ 0 h 1321"/>
                  <a:gd name="T34" fmla="*/ 4 w 531"/>
                  <a:gd name="T35" fmla="*/ 0 h 1321"/>
                  <a:gd name="T36" fmla="*/ 3 w 531"/>
                  <a:gd name="T37" fmla="*/ 0 h 1321"/>
                  <a:gd name="T38" fmla="*/ 2 w 531"/>
                  <a:gd name="T39" fmla="*/ 0 h 1321"/>
                  <a:gd name="T40" fmla="*/ 2 w 531"/>
                  <a:gd name="T41" fmla="*/ 0 h 1321"/>
                  <a:gd name="T42" fmla="*/ 1 w 531"/>
                  <a:gd name="T43" fmla="*/ 0 h 1321"/>
                  <a:gd name="T44" fmla="*/ 1 w 531"/>
                  <a:gd name="T45" fmla="*/ 1 h 1321"/>
                  <a:gd name="T46" fmla="*/ 1 w 531"/>
                  <a:gd name="T47" fmla="*/ 2 h 1321"/>
                  <a:gd name="T48" fmla="*/ 0 w 531"/>
                  <a:gd name="T49" fmla="*/ 2 h 1321"/>
                  <a:gd name="T50" fmla="*/ 0 w 531"/>
                  <a:gd name="T51" fmla="*/ 3 h 1321"/>
                  <a:gd name="T52" fmla="*/ 0 w 531"/>
                  <a:gd name="T53" fmla="*/ 7 h 13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1" h="1321">
                    <a:moveTo>
                      <a:pt x="24" y="455"/>
                    </a:moveTo>
                    <a:lnTo>
                      <a:pt x="14" y="847"/>
                    </a:lnTo>
                    <a:lnTo>
                      <a:pt x="0" y="1321"/>
                    </a:lnTo>
                    <a:lnTo>
                      <a:pt x="510" y="1317"/>
                    </a:lnTo>
                    <a:lnTo>
                      <a:pt x="515" y="820"/>
                    </a:lnTo>
                    <a:lnTo>
                      <a:pt x="513" y="562"/>
                    </a:lnTo>
                    <a:lnTo>
                      <a:pt x="531" y="295"/>
                    </a:lnTo>
                    <a:lnTo>
                      <a:pt x="526" y="232"/>
                    </a:lnTo>
                    <a:lnTo>
                      <a:pt x="521" y="188"/>
                    </a:lnTo>
                    <a:lnTo>
                      <a:pt x="511" y="142"/>
                    </a:lnTo>
                    <a:lnTo>
                      <a:pt x="501" y="113"/>
                    </a:lnTo>
                    <a:lnTo>
                      <a:pt x="484" y="80"/>
                    </a:lnTo>
                    <a:lnTo>
                      <a:pt x="466" y="59"/>
                    </a:lnTo>
                    <a:lnTo>
                      <a:pt x="435" y="38"/>
                    </a:lnTo>
                    <a:lnTo>
                      <a:pt x="397" y="18"/>
                    </a:lnTo>
                    <a:lnTo>
                      <a:pt x="357" y="7"/>
                    </a:lnTo>
                    <a:lnTo>
                      <a:pt x="311" y="2"/>
                    </a:lnTo>
                    <a:lnTo>
                      <a:pt x="273" y="0"/>
                    </a:lnTo>
                    <a:lnTo>
                      <a:pt x="228" y="8"/>
                    </a:lnTo>
                    <a:lnTo>
                      <a:pt x="184" y="23"/>
                    </a:lnTo>
                    <a:lnTo>
                      <a:pt x="158" y="39"/>
                    </a:lnTo>
                    <a:lnTo>
                      <a:pt x="127" y="62"/>
                    </a:lnTo>
                    <a:lnTo>
                      <a:pt x="104" y="90"/>
                    </a:lnTo>
                    <a:lnTo>
                      <a:pt x="80" y="131"/>
                    </a:lnTo>
                    <a:lnTo>
                      <a:pt x="62" y="176"/>
                    </a:lnTo>
                    <a:lnTo>
                      <a:pt x="45" y="251"/>
                    </a:lnTo>
                    <a:lnTo>
                      <a:pt x="24" y="455"/>
                    </a:lnTo>
                    <a:close/>
                  </a:path>
                </a:pathLst>
              </a:custGeom>
              <a:solidFill>
                <a:srgbClr val="804000"/>
              </a:solidFill>
              <a:ln w="11113">
                <a:solidFill>
                  <a:schemeClr val="tx2"/>
                </a:solidFill>
                <a:prstDash val="solid"/>
                <a:round/>
                <a:headEnd/>
                <a:tailEnd/>
              </a:ln>
            </p:spPr>
            <p:txBody>
              <a:bodyPr/>
              <a:lstStyle/>
              <a:p>
                <a:endParaRPr lang="en-US"/>
              </a:p>
            </p:txBody>
          </p:sp>
        </p:grpSp>
        <p:grpSp>
          <p:nvGrpSpPr>
            <p:cNvPr id="157746" name="Group 56"/>
            <p:cNvGrpSpPr>
              <a:grpSpLocks/>
            </p:cNvGrpSpPr>
            <p:nvPr/>
          </p:nvGrpSpPr>
          <p:grpSpPr bwMode="auto">
            <a:xfrm>
              <a:off x="1766" y="2042"/>
              <a:ext cx="484" cy="698"/>
              <a:chOff x="1766" y="2042"/>
              <a:chExt cx="484" cy="698"/>
            </a:xfrm>
          </p:grpSpPr>
          <p:grpSp>
            <p:nvGrpSpPr>
              <p:cNvPr id="157774" name="Group 57"/>
              <p:cNvGrpSpPr>
                <a:grpSpLocks/>
              </p:cNvGrpSpPr>
              <p:nvPr/>
            </p:nvGrpSpPr>
            <p:grpSpPr bwMode="auto">
              <a:xfrm>
                <a:off x="1766" y="2042"/>
                <a:ext cx="484" cy="698"/>
                <a:chOff x="1766" y="2042"/>
                <a:chExt cx="484" cy="698"/>
              </a:xfrm>
            </p:grpSpPr>
            <p:sp>
              <p:nvSpPr>
                <p:cNvPr id="157776" name="Freeform 58"/>
                <p:cNvSpPr>
                  <a:spLocks/>
                </p:cNvSpPr>
                <p:nvPr/>
              </p:nvSpPr>
              <p:spPr bwMode="auto">
                <a:xfrm>
                  <a:off x="1766" y="2042"/>
                  <a:ext cx="484" cy="698"/>
                </a:xfrm>
                <a:custGeom>
                  <a:avLst/>
                  <a:gdLst>
                    <a:gd name="T0" fmla="*/ 11 w 968"/>
                    <a:gd name="T1" fmla="*/ 1 h 1396"/>
                    <a:gd name="T2" fmla="*/ 9 w 968"/>
                    <a:gd name="T3" fmla="*/ 1 h 1396"/>
                    <a:gd name="T4" fmla="*/ 7 w 968"/>
                    <a:gd name="T5" fmla="*/ 0 h 1396"/>
                    <a:gd name="T6" fmla="*/ 5 w 968"/>
                    <a:gd name="T7" fmla="*/ 1 h 1396"/>
                    <a:gd name="T8" fmla="*/ 2 w 968"/>
                    <a:gd name="T9" fmla="*/ 2 h 1396"/>
                    <a:gd name="T10" fmla="*/ 2 w 968"/>
                    <a:gd name="T11" fmla="*/ 3 h 1396"/>
                    <a:gd name="T12" fmla="*/ 2 w 968"/>
                    <a:gd name="T13" fmla="*/ 4 h 1396"/>
                    <a:gd name="T14" fmla="*/ 2 w 968"/>
                    <a:gd name="T15" fmla="*/ 5 h 1396"/>
                    <a:gd name="T16" fmla="*/ 1 w 968"/>
                    <a:gd name="T17" fmla="*/ 6 h 1396"/>
                    <a:gd name="T18" fmla="*/ 1 w 968"/>
                    <a:gd name="T19" fmla="*/ 7 h 1396"/>
                    <a:gd name="T20" fmla="*/ 1 w 968"/>
                    <a:gd name="T21" fmla="*/ 7 h 1396"/>
                    <a:gd name="T22" fmla="*/ 2 w 968"/>
                    <a:gd name="T23" fmla="*/ 8 h 1396"/>
                    <a:gd name="T24" fmla="*/ 1 w 968"/>
                    <a:gd name="T25" fmla="*/ 9 h 1396"/>
                    <a:gd name="T26" fmla="*/ 1 w 968"/>
                    <a:gd name="T27" fmla="*/ 9 h 1396"/>
                    <a:gd name="T28" fmla="*/ 1 w 968"/>
                    <a:gd name="T29" fmla="*/ 10 h 1396"/>
                    <a:gd name="T30" fmla="*/ 1 w 968"/>
                    <a:gd name="T31" fmla="*/ 11 h 1396"/>
                    <a:gd name="T32" fmla="*/ 2 w 968"/>
                    <a:gd name="T33" fmla="*/ 11 h 1396"/>
                    <a:gd name="T34" fmla="*/ 2 w 968"/>
                    <a:gd name="T35" fmla="*/ 12 h 1396"/>
                    <a:gd name="T36" fmla="*/ 3 w 968"/>
                    <a:gd name="T37" fmla="*/ 13 h 1396"/>
                    <a:gd name="T38" fmla="*/ 3 w 968"/>
                    <a:gd name="T39" fmla="*/ 15 h 1396"/>
                    <a:gd name="T40" fmla="*/ 2 w 968"/>
                    <a:gd name="T41" fmla="*/ 17 h 1396"/>
                    <a:gd name="T42" fmla="*/ 8 w 968"/>
                    <a:gd name="T43" fmla="*/ 21 h 1396"/>
                    <a:gd name="T44" fmla="*/ 9 w 968"/>
                    <a:gd name="T45" fmla="*/ 19 h 1396"/>
                    <a:gd name="T46" fmla="*/ 11 w 968"/>
                    <a:gd name="T47" fmla="*/ 19 h 1396"/>
                    <a:gd name="T48" fmla="*/ 12 w 968"/>
                    <a:gd name="T49" fmla="*/ 18 h 1396"/>
                    <a:gd name="T50" fmla="*/ 13 w 968"/>
                    <a:gd name="T51" fmla="*/ 17 h 1396"/>
                    <a:gd name="T52" fmla="*/ 13 w 968"/>
                    <a:gd name="T53" fmla="*/ 16 h 1396"/>
                    <a:gd name="T54" fmla="*/ 14 w 968"/>
                    <a:gd name="T55" fmla="*/ 15 h 1396"/>
                    <a:gd name="T56" fmla="*/ 14 w 968"/>
                    <a:gd name="T57" fmla="*/ 13 h 1396"/>
                    <a:gd name="T58" fmla="*/ 14 w 968"/>
                    <a:gd name="T59" fmla="*/ 13 h 1396"/>
                    <a:gd name="T60" fmla="*/ 15 w 968"/>
                    <a:gd name="T61" fmla="*/ 12 h 1396"/>
                    <a:gd name="T62" fmla="*/ 16 w 968"/>
                    <a:gd name="T63" fmla="*/ 12 h 1396"/>
                    <a:gd name="T64" fmla="*/ 16 w 968"/>
                    <a:gd name="T65" fmla="*/ 11 h 1396"/>
                    <a:gd name="T66" fmla="*/ 15 w 968"/>
                    <a:gd name="T67" fmla="*/ 10 h 1396"/>
                    <a:gd name="T68" fmla="*/ 14 w 968"/>
                    <a:gd name="T69" fmla="*/ 8 h 1396"/>
                    <a:gd name="T70" fmla="*/ 14 w 968"/>
                    <a:gd name="T71" fmla="*/ 7 h 1396"/>
                    <a:gd name="T72" fmla="*/ 14 w 968"/>
                    <a:gd name="T73" fmla="*/ 5 h 1396"/>
                    <a:gd name="T74" fmla="*/ 13 w 968"/>
                    <a:gd name="T75" fmla="*/ 3 h 1396"/>
                    <a:gd name="T76" fmla="*/ 12 w 968"/>
                    <a:gd name="T77" fmla="*/ 2 h 1396"/>
                    <a:gd name="T78" fmla="*/ 11 w 968"/>
                    <a:gd name="T79" fmla="*/ 1 h 13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 h="1396">
                      <a:moveTo>
                        <a:pt x="697" y="50"/>
                      </a:moveTo>
                      <a:lnTo>
                        <a:pt x="644" y="26"/>
                      </a:lnTo>
                      <a:lnTo>
                        <a:pt x="582" y="14"/>
                      </a:lnTo>
                      <a:lnTo>
                        <a:pt x="534" y="9"/>
                      </a:lnTo>
                      <a:lnTo>
                        <a:pt x="464" y="0"/>
                      </a:lnTo>
                      <a:lnTo>
                        <a:pt x="393" y="0"/>
                      </a:lnTo>
                      <a:lnTo>
                        <a:pt x="313" y="9"/>
                      </a:lnTo>
                      <a:lnTo>
                        <a:pt x="264" y="22"/>
                      </a:lnTo>
                      <a:lnTo>
                        <a:pt x="174" y="53"/>
                      </a:lnTo>
                      <a:lnTo>
                        <a:pt x="108" y="80"/>
                      </a:lnTo>
                      <a:lnTo>
                        <a:pt x="132" y="94"/>
                      </a:lnTo>
                      <a:lnTo>
                        <a:pt x="82" y="150"/>
                      </a:lnTo>
                      <a:lnTo>
                        <a:pt x="46" y="192"/>
                      </a:lnTo>
                      <a:lnTo>
                        <a:pt x="91" y="205"/>
                      </a:lnTo>
                      <a:lnTo>
                        <a:pt x="31" y="267"/>
                      </a:lnTo>
                      <a:lnTo>
                        <a:pt x="72" y="262"/>
                      </a:lnTo>
                      <a:lnTo>
                        <a:pt x="10" y="343"/>
                      </a:lnTo>
                      <a:lnTo>
                        <a:pt x="51" y="358"/>
                      </a:lnTo>
                      <a:lnTo>
                        <a:pt x="34" y="378"/>
                      </a:lnTo>
                      <a:lnTo>
                        <a:pt x="20" y="400"/>
                      </a:lnTo>
                      <a:lnTo>
                        <a:pt x="0" y="444"/>
                      </a:lnTo>
                      <a:lnTo>
                        <a:pt x="46" y="430"/>
                      </a:lnTo>
                      <a:lnTo>
                        <a:pt x="82" y="470"/>
                      </a:lnTo>
                      <a:lnTo>
                        <a:pt x="69" y="479"/>
                      </a:lnTo>
                      <a:lnTo>
                        <a:pt x="47" y="495"/>
                      </a:lnTo>
                      <a:lnTo>
                        <a:pt x="31" y="516"/>
                      </a:lnTo>
                      <a:lnTo>
                        <a:pt x="20" y="537"/>
                      </a:lnTo>
                      <a:lnTo>
                        <a:pt x="15" y="557"/>
                      </a:lnTo>
                      <a:lnTo>
                        <a:pt x="13" y="580"/>
                      </a:lnTo>
                      <a:lnTo>
                        <a:pt x="15" y="604"/>
                      </a:lnTo>
                      <a:lnTo>
                        <a:pt x="20" y="630"/>
                      </a:lnTo>
                      <a:lnTo>
                        <a:pt x="33" y="655"/>
                      </a:lnTo>
                      <a:lnTo>
                        <a:pt x="55" y="679"/>
                      </a:lnTo>
                      <a:lnTo>
                        <a:pt x="77" y="695"/>
                      </a:lnTo>
                      <a:lnTo>
                        <a:pt x="99" y="712"/>
                      </a:lnTo>
                      <a:lnTo>
                        <a:pt x="117" y="726"/>
                      </a:lnTo>
                      <a:lnTo>
                        <a:pt x="153" y="757"/>
                      </a:lnTo>
                      <a:lnTo>
                        <a:pt x="189" y="817"/>
                      </a:lnTo>
                      <a:lnTo>
                        <a:pt x="194" y="888"/>
                      </a:lnTo>
                      <a:lnTo>
                        <a:pt x="187" y="930"/>
                      </a:lnTo>
                      <a:lnTo>
                        <a:pt x="156" y="1002"/>
                      </a:lnTo>
                      <a:lnTo>
                        <a:pt x="117" y="1072"/>
                      </a:lnTo>
                      <a:lnTo>
                        <a:pt x="432" y="1396"/>
                      </a:lnTo>
                      <a:lnTo>
                        <a:pt x="484" y="1282"/>
                      </a:lnTo>
                      <a:lnTo>
                        <a:pt x="526" y="1239"/>
                      </a:lnTo>
                      <a:lnTo>
                        <a:pt x="565" y="1212"/>
                      </a:lnTo>
                      <a:lnTo>
                        <a:pt x="613" y="1187"/>
                      </a:lnTo>
                      <a:lnTo>
                        <a:pt x="666" y="1171"/>
                      </a:lnTo>
                      <a:lnTo>
                        <a:pt x="720" y="1147"/>
                      </a:lnTo>
                      <a:lnTo>
                        <a:pt x="761" y="1129"/>
                      </a:lnTo>
                      <a:lnTo>
                        <a:pt x="790" y="1101"/>
                      </a:lnTo>
                      <a:lnTo>
                        <a:pt x="806" y="1073"/>
                      </a:lnTo>
                      <a:lnTo>
                        <a:pt x="823" y="1037"/>
                      </a:lnTo>
                      <a:lnTo>
                        <a:pt x="832" y="1005"/>
                      </a:lnTo>
                      <a:lnTo>
                        <a:pt x="841" y="972"/>
                      </a:lnTo>
                      <a:lnTo>
                        <a:pt x="846" y="928"/>
                      </a:lnTo>
                      <a:lnTo>
                        <a:pt x="850" y="863"/>
                      </a:lnTo>
                      <a:lnTo>
                        <a:pt x="850" y="793"/>
                      </a:lnTo>
                      <a:lnTo>
                        <a:pt x="868" y="790"/>
                      </a:lnTo>
                      <a:lnTo>
                        <a:pt x="888" y="785"/>
                      </a:lnTo>
                      <a:lnTo>
                        <a:pt x="912" y="772"/>
                      </a:lnTo>
                      <a:lnTo>
                        <a:pt x="933" y="757"/>
                      </a:lnTo>
                      <a:lnTo>
                        <a:pt x="950" y="734"/>
                      </a:lnTo>
                      <a:lnTo>
                        <a:pt x="963" y="712"/>
                      </a:lnTo>
                      <a:lnTo>
                        <a:pt x="968" y="682"/>
                      </a:lnTo>
                      <a:lnTo>
                        <a:pt x="964" y="648"/>
                      </a:lnTo>
                      <a:lnTo>
                        <a:pt x="950" y="614"/>
                      </a:lnTo>
                      <a:lnTo>
                        <a:pt x="937" y="586"/>
                      </a:lnTo>
                      <a:lnTo>
                        <a:pt x="917" y="557"/>
                      </a:lnTo>
                      <a:lnTo>
                        <a:pt x="872" y="487"/>
                      </a:lnTo>
                      <a:lnTo>
                        <a:pt x="862" y="459"/>
                      </a:lnTo>
                      <a:lnTo>
                        <a:pt x="862" y="420"/>
                      </a:lnTo>
                      <a:lnTo>
                        <a:pt x="857" y="317"/>
                      </a:lnTo>
                      <a:lnTo>
                        <a:pt x="847" y="265"/>
                      </a:lnTo>
                      <a:lnTo>
                        <a:pt x="834" y="210"/>
                      </a:lnTo>
                      <a:lnTo>
                        <a:pt x="810" y="164"/>
                      </a:lnTo>
                      <a:lnTo>
                        <a:pt x="787" y="127"/>
                      </a:lnTo>
                      <a:lnTo>
                        <a:pt x="759" y="94"/>
                      </a:lnTo>
                      <a:lnTo>
                        <a:pt x="730" y="70"/>
                      </a:lnTo>
                      <a:lnTo>
                        <a:pt x="697" y="50"/>
                      </a:lnTo>
                      <a:close/>
                    </a:path>
                  </a:pathLst>
                </a:custGeom>
                <a:solidFill>
                  <a:srgbClr val="FFE0C0"/>
                </a:solidFill>
                <a:ln w="11113">
                  <a:solidFill>
                    <a:schemeClr val="tx2"/>
                  </a:solidFill>
                  <a:prstDash val="solid"/>
                  <a:round/>
                  <a:headEnd/>
                  <a:tailEnd/>
                </a:ln>
              </p:spPr>
              <p:txBody>
                <a:bodyPr/>
                <a:lstStyle/>
                <a:p>
                  <a:endParaRPr lang="en-US"/>
                </a:p>
              </p:txBody>
            </p:sp>
            <p:sp>
              <p:nvSpPr>
                <p:cNvPr id="157777" name="Freeform 59"/>
                <p:cNvSpPr>
                  <a:spLocks/>
                </p:cNvSpPr>
                <p:nvPr/>
              </p:nvSpPr>
              <p:spPr bwMode="auto">
                <a:xfrm>
                  <a:off x="2109" y="2512"/>
                  <a:ext cx="76" cy="13"/>
                </a:xfrm>
                <a:custGeom>
                  <a:avLst/>
                  <a:gdLst>
                    <a:gd name="T0" fmla="*/ 3 w 151"/>
                    <a:gd name="T1" fmla="*/ 1 h 26"/>
                    <a:gd name="T2" fmla="*/ 2 w 151"/>
                    <a:gd name="T3" fmla="*/ 0 h 26"/>
                    <a:gd name="T4" fmla="*/ 2 w 151"/>
                    <a:gd name="T5" fmla="*/ 0 h 26"/>
                    <a:gd name="T6" fmla="*/ 1 w 151"/>
                    <a:gd name="T7" fmla="*/ 1 h 26"/>
                    <a:gd name="T8" fmla="*/ 1 w 151"/>
                    <a:gd name="T9" fmla="*/ 1 h 26"/>
                    <a:gd name="T10" fmla="*/ 0 w 151"/>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1" h="26">
                      <a:moveTo>
                        <a:pt x="151" y="6"/>
                      </a:moveTo>
                      <a:lnTo>
                        <a:pt x="106" y="0"/>
                      </a:lnTo>
                      <a:lnTo>
                        <a:pt x="67" y="0"/>
                      </a:lnTo>
                      <a:lnTo>
                        <a:pt x="39" y="5"/>
                      </a:lnTo>
                      <a:lnTo>
                        <a:pt x="13" y="16"/>
                      </a:lnTo>
                      <a:lnTo>
                        <a:pt x="0" y="26"/>
                      </a:lnTo>
                    </a:path>
                  </a:pathLst>
                </a:custGeom>
                <a:noFill/>
                <a:ln w="11113">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78" name="Arc 60"/>
                <p:cNvSpPr>
                  <a:spLocks/>
                </p:cNvSpPr>
                <p:nvPr/>
              </p:nvSpPr>
              <p:spPr bwMode="auto">
                <a:xfrm>
                  <a:off x="1789" y="2291"/>
                  <a:ext cx="36" cy="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7775" name="Freeform 61"/>
              <p:cNvSpPr>
                <a:spLocks/>
              </p:cNvSpPr>
              <p:nvPr/>
            </p:nvSpPr>
            <p:spPr bwMode="auto">
              <a:xfrm>
                <a:off x="1766" y="2042"/>
                <a:ext cx="363" cy="303"/>
              </a:xfrm>
              <a:custGeom>
                <a:avLst/>
                <a:gdLst>
                  <a:gd name="T0" fmla="*/ 10 w 727"/>
                  <a:gd name="T1" fmla="*/ 1 h 606"/>
                  <a:gd name="T2" fmla="*/ 8 w 727"/>
                  <a:gd name="T3" fmla="*/ 1 h 606"/>
                  <a:gd name="T4" fmla="*/ 6 w 727"/>
                  <a:gd name="T5" fmla="*/ 0 h 606"/>
                  <a:gd name="T6" fmla="*/ 4 w 727"/>
                  <a:gd name="T7" fmla="*/ 1 h 606"/>
                  <a:gd name="T8" fmla="*/ 1 w 727"/>
                  <a:gd name="T9" fmla="*/ 2 h 606"/>
                  <a:gd name="T10" fmla="*/ 1 w 727"/>
                  <a:gd name="T11" fmla="*/ 3 h 606"/>
                  <a:gd name="T12" fmla="*/ 1 w 727"/>
                  <a:gd name="T13" fmla="*/ 4 h 606"/>
                  <a:gd name="T14" fmla="*/ 1 w 727"/>
                  <a:gd name="T15" fmla="*/ 5 h 606"/>
                  <a:gd name="T16" fmla="*/ 0 w 727"/>
                  <a:gd name="T17" fmla="*/ 6 h 606"/>
                  <a:gd name="T18" fmla="*/ 0 w 727"/>
                  <a:gd name="T19" fmla="*/ 7 h 606"/>
                  <a:gd name="T20" fmla="*/ 0 w 727"/>
                  <a:gd name="T21" fmla="*/ 7 h 606"/>
                  <a:gd name="T22" fmla="*/ 1 w 727"/>
                  <a:gd name="T23" fmla="*/ 8 h 606"/>
                  <a:gd name="T24" fmla="*/ 2 w 727"/>
                  <a:gd name="T25" fmla="*/ 8 h 606"/>
                  <a:gd name="T26" fmla="*/ 2 w 727"/>
                  <a:gd name="T27" fmla="*/ 8 h 606"/>
                  <a:gd name="T28" fmla="*/ 3 w 727"/>
                  <a:gd name="T29" fmla="*/ 9 h 606"/>
                  <a:gd name="T30" fmla="*/ 3 w 727"/>
                  <a:gd name="T31" fmla="*/ 9 h 606"/>
                  <a:gd name="T32" fmla="*/ 3 w 727"/>
                  <a:gd name="T33" fmla="*/ 9 h 606"/>
                  <a:gd name="T34" fmla="*/ 4 w 727"/>
                  <a:gd name="T35" fmla="*/ 8 h 606"/>
                  <a:gd name="T36" fmla="*/ 5 w 727"/>
                  <a:gd name="T37" fmla="*/ 8 h 606"/>
                  <a:gd name="T38" fmla="*/ 5 w 727"/>
                  <a:gd name="T39" fmla="*/ 7 h 606"/>
                  <a:gd name="T40" fmla="*/ 6 w 727"/>
                  <a:gd name="T41" fmla="*/ 6 h 606"/>
                  <a:gd name="T42" fmla="*/ 6 w 727"/>
                  <a:gd name="T43" fmla="*/ 6 h 606"/>
                  <a:gd name="T44" fmla="*/ 6 w 727"/>
                  <a:gd name="T45" fmla="*/ 5 h 606"/>
                  <a:gd name="T46" fmla="*/ 6 w 727"/>
                  <a:gd name="T47" fmla="*/ 4 h 606"/>
                  <a:gd name="T48" fmla="*/ 5 w 727"/>
                  <a:gd name="T49" fmla="*/ 4 h 606"/>
                  <a:gd name="T50" fmla="*/ 5 w 727"/>
                  <a:gd name="T51" fmla="*/ 3 h 606"/>
                  <a:gd name="T52" fmla="*/ 6 w 727"/>
                  <a:gd name="T53" fmla="*/ 2 h 606"/>
                  <a:gd name="T54" fmla="*/ 7 w 727"/>
                  <a:gd name="T55" fmla="*/ 2 h 606"/>
                  <a:gd name="T56" fmla="*/ 7 w 727"/>
                  <a:gd name="T57" fmla="*/ 2 h 606"/>
                  <a:gd name="T58" fmla="*/ 7 w 727"/>
                  <a:gd name="T59" fmla="*/ 2 h 606"/>
                  <a:gd name="T60" fmla="*/ 8 w 727"/>
                  <a:gd name="T61" fmla="*/ 2 h 606"/>
                  <a:gd name="T62" fmla="*/ 8 w 727"/>
                  <a:gd name="T63" fmla="*/ 2 h 606"/>
                  <a:gd name="T64" fmla="*/ 9 w 727"/>
                  <a:gd name="T65" fmla="*/ 1 h 606"/>
                  <a:gd name="T66" fmla="*/ 10 w 727"/>
                  <a:gd name="T67" fmla="*/ 1 h 606"/>
                  <a:gd name="T68" fmla="*/ 10 w 727"/>
                  <a:gd name="T69" fmla="*/ 1 h 6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7" h="606">
                    <a:moveTo>
                      <a:pt x="694" y="50"/>
                    </a:moveTo>
                    <a:lnTo>
                      <a:pt x="640" y="26"/>
                    </a:lnTo>
                    <a:lnTo>
                      <a:pt x="578" y="14"/>
                    </a:lnTo>
                    <a:lnTo>
                      <a:pt x="533" y="9"/>
                    </a:lnTo>
                    <a:lnTo>
                      <a:pt x="463" y="0"/>
                    </a:lnTo>
                    <a:lnTo>
                      <a:pt x="391" y="0"/>
                    </a:lnTo>
                    <a:lnTo>
                      <a:pt x="311" y="9"/>
                    </a:lnTo>
                    <a:lnTo>
                      <a:pt x="262" y="22"/>
                    </a:lnTo>
                    <a:lnTo>
                      <a:pt x="174" y="53"/>
                    </a:lnTo>
                    <a:lnTo>
                      <a:pt x="108" y="80"/>
                    </a:lnTo>
                    <a:lnTo>
                      <a:pt x="132" y="94"/>
                    </a:lnTo>
                    <a:lnTo>
                      <a:pt x="82" y="150"/>
                    </a:lnTo>
                    <a:lnTo>
                      <a:pt x="46" y="190"/>
                    </a:lnTo>
                    <a:lnTo>
                      <a:pt x="91" y="203"/>
                    </a:lnTo>
                    <a:lnTo>
                      <a:pt x="31" y="265"/>
                    </a:lnTo>
                    <a:lnTo>
                      <a:pt x="72" y="260"/>
                    </a:lnTo>
                    <a:lnTo>
                      <a:pt x="10" y="342"/>
                    </a:lnTo>
                    <a:lnTo>
                      <a:pt x="51" y="356"/>
                    </a:lnTo>
                    <a:lnTo>
                      <a:pt x="34" y="376"/>
                    </a:lnTo>
                    <a:lnTo>
                      <a:pt x="20" y="399"/>
                    </a:lnTo>
                    <a:lnTo>
                      <a:pt x="0" y="443"/>
                    </a:lnTo>
                    <a:lnTo>
                      <a:pt x="46" y="428"/>
                    </a:lnTo>
                    <a:lnTo>
                      <a:pt x="82" y="474"/>
                    </a:lnTo>
                    <a:lnTo>
                      <a:pt x="103" y="466"/>
                    </a:lnTo>
                    <a:lnTo>
                      <a:pt x="126" y="462"/>
                    </a:lnTo>
                    <a:lnTo>
                      <a:pt x="153" y="467"/>
                    </a:lnTo>
                    <a:lnTo>
                      <a:pt x="174" y="477"/>
                    </a:lnTo>
                    <a:lnTo>
                      <a:pt x="187" y="501"/>
                    </a:lnTo>
                    <a:lnTo>
                      <a:pt x="196" y="524"/>
                    </a:lnTo>
                    <a:lnTo>
                      <a:pt x="204" y="541"/>
                    </a:lnTo>
                    <a:lnTo>
                      <a:pt x="220" y="560"/>
                    </a:lnTo>
                    <a:lnTo>
                      <a:pt x="233" y="573"/>
                    </a:lnTo>
                    <a:lnTo>
                      <a:pt x="256" y="606"/>
                    </a:lnTo>
                    <a:lnTo>
                      <a:pt x="251" y="560"/>
                    </a:lnTo>
                    <a:lnTo>
                      <a:pt x="256" y="539"/>
                    </a:lnTo>
                    <a:lnTo>
                      <a:pt x="272" y="511"/>
                    </a:lnTo>
                    <a:lnTo>
                      <a:pt x="297" y="484"/>
                    </a:lnTo>
                    <a:lnTo>
                      <a:pt x="324" y="449"/>
                    </a:lnTo>
                    <a:lnTo>
                      <a:pt x="337" y="427"/>
                    </a:lnTo>
                    <a:lnTo>
                      <a:pt x="349" y="405"/>
                    </a:lnTo>
                    <a:lnTo>
                      <a:pt x="372" y="392"/>
                    </a:lnTo>
                    <a:lnTo>
                      <a:pt x="404" y="378"/>
                    </a:lnTo>
                    <a:lnTo>
                      <a:pt x="415" y="363"/>
                    </a:lnTo>
                    <a:lnTo>
                      <a:pt x="425" y="345"/>
                    </a:lnTo>
                    <a:lnTo>
                      <a:pt x="433" y="326"/>
                    </a:lnTo>
                    <a:lnTo>
                      <a:pt x="429" y="280"/>
                    </a:lnTo>
                    <a:lnTo>
                      <a:pt x="419" y="249"/>
                    </a:lnTo>
                    <a:lnTo>
                      <a:pt x="401" y="229"/>
                    </a:lnTo>
                    <a:lnTo>
                      <a:pt x="393" y="213"/>
                    </a:lnTo>
                    <a:lnTo>
                      <a:pt x="383" y="202"/>
                    </a:lnTo>
                    <a:lnTo>
                      <a:pt x="375" y="185"/>
                    </a:lnTo>
                    <a:lnTo>
                      <a:pt x="376" y="159"/>
                    </a:lnTo>
                    <a:lnTo>
                      <a:pt x="386" y="138"/>
                    </a:lnTo>
                    <a:lnTo>
                      <a:pt x="406" y="123"/>
                    </a:lnTo>
                    <a:lnTo>
                      <a:pt x="427" y="114"/>
                    </a:lnTo>
                    <a:lnTo>
                      <a:pt x="451" y="106"/>
                    </a:lnTo>
                    <a:lnTo>
                      <a:pt x="481" y="107"/>
                    </a:lnTo>
                    <a:lnTo>
                      <a:pt x="463" y="91"/>
                    </a:lnTo>
                    <a:lnTo>
                      <a:pt x="464" y="80"/>
                    </a:lnTo>
                    <a:lnTo>
                      <a:pt x="472" y="71"/>
                    </a:lnTo>
                    <a:lnTo>
                      <a:pt x="489" y="66"/>
                    </a:lnTo>
                    <a:lnTo>
                      <a:pt x="516" y="68"/>
                    </a:lnTo>
                    <a:lnTo>
                      <a:pt x="543" y="71"/>
                    </a:lnTo>
                    <a:lnTo>
                      <a:pt x="562" y="70"/>
                    </a:lnTo>
                    <a:lnTo>
                      <a:pt x="588" y="60"/>
                    </a:lnTo>
                    <a:lnTo>
                      <a:pt x="613" y="52"/>
                    </a:lnTo>
                    <a:lnTo>
                      <a:pt x="642" y="53"/>
                    </a:lnTo>
                    <a:lnTo>
                      <a:pt x="673" y="57"/>
                    </a:lnTo>
                    <a:lnTo>
                      <a:pt x="727" y="70"/>
                    </a:lnTo>
                    <a:lnTo>
                      <a:pt x="694" y="50"/>
                    </a:lnTo>
                    <a:close/>
                  </a:path>
                </a:pathLst>
              </a:custGeom>
              <a:solidFill>
                <a:srgbClr val="804000"/>
              </a:solidFill>
              <a:ln w="9525">
                <a:solidFill>
                  <a:schemeClr val="tx2"/>
                </a:solidFill>
                <a:round/>
                <a:headEnd/>
                <a:tailEnd/>
              </a:ln>
            </p:spPr>
            <p:txBody>
              <a:bodyPr/>
              <a:lstStyle/>
              <a:p>
                <a:endParaRPr lang="en-US"/>
              </a:p>
            </p:txBody>
          </p:sp>
        </p:grpSp>
        <p:grpSp>
          <p:nvGrpSpPr>
            <p:cNvPr id="157747" name="Group 62"/>
            <p:cNvGrpSpPr>
              <a:grpSpLocks/>
            </p:cNvGrpSpPr>
            <p:nvPr/>
          </p:nvGrpSpPr>
          <p:grpSpPr bwMode="auto">
            <a:xfrm>
              <a:off x="1394" y="3941"/>
              <a:ext cx="675" cy="129"/>
              <a:chOff x="1394" y="3941"/>
              <a:chExt cx="675" cy="129"/>
            </a:xfrm>
          </p:grpSpPr>
          <p:sp>
            <p:nvSpPr>
              <p:cNvPr id="157772" name="Freeform 63"/>
              <p:cNvSpPr>
                <a:spLocks/>
              </p:cNvSpPr>
              <p:nvPr/>
            </p:nvSpPr>
            <p:spPr bwMode="auto">
              <a:xfrm>
                <a:off x="1641" y="3941"/>
                <a:ext cx="428" cy="107"/>
              </a:xfrm>
              <a:custGeom>
                <a:avLst/>
                <a:gdLst>
                  <a:gd name="T0" fmla="*/ 0 w 857"/>
                  <a:gd name="T1" fmla="*/ 0 h 215"/>
                  <a:gd name="T2" fmla="*/ 0 w 857"/>
                  <a:gd name="T3" fmla="*/ 2 h 215"/>
                  <a:gd name="T4" fmla="*/ 3 w 857"/>
                  <a:gd name="T5" fmla="*/ 2 h 215"/>
                  <a:gd name="T6" fmla="*/ 3 w 857"/>
                  <a:gd name="T7" fmla="*/ 2 h 215"/>
                  <a:gd name="T8" fmla="*/ 4 w 857"/>
                  <a:gd name="T9" fmla="*/ 2 h 215"/>
                  <a:gd name="T10" fmla="*/ 5 w 857"/>
                  <a:gd name="T11" fmla="*/ 2 h 215"/>
                  <a:gd name="T12" fmla="*/ 7 w 857"/>
                  <a:gd name="T13" fmla="*/ 3 h 215"/>
                  <a:gd name="T14" fmla="*/ 8 w 857"/>
                  <a:gd name="T15" fmla="*/ 3 h 215"/>
                  <a:gd name="T16" fmla="*/ 10 w 857"/>
                  <a:gd name="T17" fmla="*/ 3 h 215"/>
                  <a:gd name="T18" fmla="*/ 11 w 857"/>
                  <a:gd name="T19" fmla="*/ 3 h 215"/>
                  <a:gd name="T20" fmla="*/ 12 w 857"/>
                  <a:gd name="T21" fmla="*/ 3 h 215"/>
                  <a:gd name="T22" fmla="*/ 13 w 857"/>
                  <a:gd name="T23" fmla="*/ 2 h 215"/>
                  <a:gd name="T24" fmla="*/ 13 w 857"/>
                  <a:gd name="T25" fmla="*/ 2 h 215"/>
                  <a:gd name="T26" fmla="*/ 13 w 857"/>
                  <a:gd name="T27" fmla="*/ 2 h 215"/>
                  <a:gd name="T28" fmla="*/ 13 w 857"/>
                  <a:gd name="T29" fmla="*/ 1 h 215"/>
                  <a:gd name="T30" fmla="*/ 12 w 857"/>
                  <a:gd name="T31" fmla="*/ 1 h 215"/>
                  <a:gd name="T32" fmla="*/ 12 w 857"/>
                  <a:gd name="T33" fmla="*/ 1 h 215"/>
                  <a:gd name="T34" fmla="*/ 11 w 857"/>
                  <a:gd name="T35" fmla="*/ 1 h 215"/>
                  <a:gd name="T36" fmla="*/ 11 w 857"/>
                  <a:gd name="T37" fmla="*/ 0 h 215"/>
                  <a:gd name="T38" fmla="*/ 10 w 857"/>
                  <a:gd name="T39" fmla="*/ 0 h 215"/>
                  <a:gd name="T40" fmla="*/ 9 w 857"/>
                  <a:gd name="T41" fmla="*/ 0 h 215"/>
                  <a:gd name="T42" fmla="*/ 6 w 857"/>
                  <a:gd name="T43" fmla="*/ 0 h 215"/>
                  <a:gd name="T44" fmla="*/ 0 w 857"/>
                  <a:gd name="T45" fmla="*/ 0 h 2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57" h="215">
                    <a:moveTo>
                      <a:pt x="0" y="39"/>
                    </a:moveTo>
                    <a:lnTo>
                      <a:pt x="0" y="168"/>
                    </a:lnTo>
                    <a:lnTo>
                      <a:pt x="230" y="168"/>
                    </a:lnTo>
                    <a:lnTo>
                      <a:pt x="236" y="142"/>
                    </a:lnTo>
                    <a:lnTo>
                      <a:pt x="282" y="168"/>
                    </a:lnTo>
                    <a:lnTo>
                      <a:pt x="367" y="191"/>
                    </a:lnTo>
                    <a:lnTo>
                      <a:pt x="473" y="210"/>
                    </a:lnTo>
                    <a:lnTo>
                      <a:pt x="561" y="215"/>
                    </a:lnTo>
                    <a:lnTo>
                      <a:pt x="644" y="210"/>
                    </a:lnTo>
                    <a:lnTo>
                      <a:pt x="766" y="201"/>
                    </a:lnTo>
                    <a:lnTo>
                      <a:pt x="810" y="196"/>
                    </a:lnTo>
                    <a:lnTo>
                      <a:pt x="857" y="183"/>
                    </a:lnTo>
                    <a:lnTo>
                      <a:pt x="857" y="148"/>
                    </a:lnTo>
                    <a:lnTo>
                      <a:pt x="852" y="132"/>
                    </a:lnTo>
                    <a:lnTo>
                      <a:pt x="838" y="113"/>
                    </a:lnTo>
                    <a:lnTo>
                      <a:pt x="820" y="100"/>
                    </a:lnTo>
                    <a:lnTo>
                      <a:pt x="795" y="87"/>
                    </a:lnTo>
                    <a:lnTo>
                      <a:pt x="753" y="67"/>
                    </a:lnTo>
                    <a:lnTo>
                      <a:pt x="709" y="51"/>
                    </a:lnTo>
                    <a:lnTo>
                      <a:pt x="662" y="36"/>
                    </a:lnTo>
                    <a:lnTo>
                      <a:pt x="611" y="25"/>
                    </a:lnTo>
                    <a:lnTo>
                      <a:pt x="440" y="0"/>
                    </a:lnTo>
                    <a:lnTo>
                      <a:pt x="0" y="39"/>
                    </a:lnTo>
                    <a:close/>
                  </a:path>
                </a:pathLst>
              </a:custGeom>
              <a:solidFill>
                <a:srgbClr val="201000"/>
              </a:solidFill>
              <a:ln w="11113">
                <a:solidFill>
                  <a:schemeClr val="tx2"/>
                </a:solidFill>
                <a:prstDash val="solid"/>
                <a:round/>
                <a:headEnd/>
                <a:tailEnd/>
              </a:ln>
            </p:spPr>
            <p:txBody>
              <a:bodyPr/>
              <a:lstStyle/>
              <a:p>
                <a:endParaRPr lang="en-US"/>
              </a:p>
            </p:txBody>
          </p:sp>
          <p:sp>
            <p:nvSpPr>
              <p:cNvPr id="157773" name="Freeform 64"/>
              <p:cNvSpPr>
                <a:spLocks/>
              </p:cNvSpPr>
              <p:nvPr/>
            </p:nvSpPr>
            <p:spPr bwMode="auto">
              <a:xfrm>
                <a:off x="1394" y="3966"/>
                <a:ext cx="428" cy="104"/>
              </a:xfrm>
              <a:custGeom>
                <a:avLst/>
                <a:gdLst>
                  <a:gd name="T0" fmla="*/ 0 w 857"/>
                  <a:gd name="T1" fmla="*/ 1 h 208"/>
                  <a:gd name="T2" fmla="*/ 0 w 857"/>
                  <a:gd name="T3" fmla="*/ 3 h 208"/>
                  <a:gd name="T4" fmla="*/ 3 w 857"/>
                  <a:gd name="T5" fmla="*/ 3 h 208"/>
                  <a:gd name="T6" fmla="*/ 3 w 857"/>
                  <a:gd name="T7" fmla="*/ 3 h 208"/>
                  <a:gd name="T8" fmla="*/ 4 w 857"/>
                  <a:gd name="T9" fmla="*/ 3 h 208"/>
                  <a:gd name="T10" fmla="*/ 5 w 857"/>
                  <a:gd name="T11" fmla="*/ 3 h 208"/>
                  <a:gd name="T12" fmla="*/ 7 w 857"/>
                  <a:gd name="T13" fmla="*/ 4 h 208"/>
                  <a:gd name="T14" fmla="*/ 9 w 857"/>
                  <a:gd name="T15" fmla="*/ 4 h 208"/>
                  <a:gd name="T16" fmla="*/ 11 w 857"/>
                  <a:gd name="T17" fmla="*/ 4 h 208"/>
                  <a:gd name="T18" fmla="*/ 12 w 857"/>
                  <a:gd name="T19" fmla="*/ 4 h 208"/>
                  <a:gd name="T20" fmla="*/ 13 w 857"/>
                  <a:gd name="T21" fmla="*/ 3 h 208"/>
                  <a:gd name="T22" fmla="*/ 13 w 857"/>
                  <a:gd name="T23" fmla="*/ 3 h 208"/>
                  <a:gd name="T24" fmla="*/ 13 w 857"/>
                  <a:gd name="T25" fmla="*/ 3 h 208"/>
                  <a:gd name="T26" fmla="*/ 13 w 857"/>
                  <a:gd name="T27" fmla="*/ 2 h 208"/>
                  <a:gd name="T28" fmla="*/ 12 w 857"/>
                  <a:gd name="T29" fmla="*/ 2 h 208"/>
                  <a:gd name="T30" fmla="*/ 12 w 857"/>
                  <a:gd name="T31" fmla="*/ 2 h 208"/>
                  <a:gd name="T32" fmla="*/ 11 w 857"/>
                  <a:gd name="T33" fmla="*/ 2 h 208"/>
                  <a:gd name="T34" fmla="*/ 11 w 857"/>
                  <a:gd name="T35" fmla="*/ 1 h 208"/>
                  <a:gd name="T36" fmla="*/ 10 w 857"/>
                  <a:gd name="T37" fmla="*/ 1 h 208"/>
                  <a:gd name="T38" fmla="*/ 9 w 857"/>
                  <a:gd name="T39" fmla="*/ 1 h 208"/>
                  <a:gd name="T40" fmla="*/ 6 w 857"/>
                  <a:gd name="T41" fmla="*/ 0 h 208"/>
                  <a:gd name="T42" fmla="*/ 0 w 857"/>
                  <a:gd name="T43" fmla="*/ 1 h 2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57" h="208">
                    <a:moveTo>
                      <a:pt x="0" y="40"/>
                    </a:moveTo>
                    <a:lnTo>
                      <a:pt x="0" y="167"/>
                    </a:lnTo>
                    <a:lnTo>
                      <a:pt x="228" y="167"/>
                    </a:lnTo>
                    <a:lnTo>
                      <a:pt x="233" y="141"/>
                    </a:lnTo>
                    <a:lnTo>
                      <a:pt x="280" y="167"/>
                    </a:lnTo>
                    <a:lnTo>
                      <a:pt x="381" y="184"/>
                    </a:lnTo>
                    <a:lnTo>
                      <a:pt x="503" y="198"/>
                    </a:lnTo>
                    <a:lnTo>
                      <a:pt x="635" y="208"/>
                    </a:lnTo>
                    <a:lnTo>
                      <a:pt x="752" y="208"/>
                    </a:lnTo>
                    <a:lnTo>
                      <a:pt x="811" y="194"/>
                    </a:lnTo>
                    <a:lnTo>
                      <a:pt x="857" y="182"/>
                    </a:lnTo>
                    <a:lnTo>
                      <a:pt x="857" y="150"/>
                    </a:lnTo>
                    <a:lnTo>
                      <a:pt x="852" y="132"/>
                    </a:lnTo>
                    <a:lnTo>
                      <a:pt x="837" y="114"/>
                    </a:lnTo>
                    <a:lnTo>
                      <a:pt x="819" y="99"/>
                    </a:lnTo>
                    <a:lnTo>
                      <a:pt x="795" y="86"/>
                    </a:lnTo>
                    <a:lnTo>
                      <a:pt x="752" y="66"/>
                    </a:lnTo>
                    <a:lnTo>
                      <a:pt x="708" y="50"/>
                    </a:lnTo>
                    <a:lnTo>
                      <a:pt x="661" y="37"/>
                    </a:lnTo>
                    <a:lnTo>
                      <a:pt x="611" y="24"/>
                    </a:lnTo>
                    <a:lnTo>
                      <a:pt x="438" y="0"/>
                    </a:lnTo>
                    <a:lnTo>
                      <a:pt x="0" y="40"/>
                    </a:lnTo>
                    <a:close/>
                  </a:path>
                </a:pathLst>
              </a:custGeom>
              <a:solidFill>
                <a:srgbClr val="201000"/>
              </a:solidFill>
              <a:ln w="11113">
                <a:solidFill>
                  <a:schemeClr val="tx2"/>
                </a:solidFill>
                <a:prstDash val="solid"/>
                <a:round/>
                <a:headEnd/>
                <a:tailEnd/>
              </a:ln>
            </p:spPr>
            <p:txBody>
              <a:bodyPr/>
              <a:lstStyle/>
              <a:p>
                <a:endParaRPr lang="en-US"/>
              </a:p>
            </p:txBody>
          </p:sp>
        </p:grpSp>
        <p:sp>
          <p:nvSpPr>
            <p:cNvPr id="157748" name="Freeform 65"/>
            <p:cNvSpPr>
              <a:spLocks/>
            </p:cNvSpPr>
            <p:nvPr/>
          </p:nvSpPr>
          <p:spPr bwMode="auto">
            <a:xfrm>
              <a:off x="1562" y="3295"/>
              <a:ext cx="400" cy="663"/>
            </a:xfrm>
            <a:custGeom>
              <a:avLst/>
              <a:gdLst>
                <a:gd name="T0" fmla="*/ 9 w 800"/>
                <a:gd name="T1" fmla="*/ 0 h 1324"/>
                <a:gd name="T2" fmla="*/ 12 w 800"/>
                <a:gd name="T3" fmla="*/ 9 h 1324"/>
                <a:gd name="T4" fmla="*/ 13 w 800"/>
                <a:gd name="T5" fmla="*/ 9 h 1324"/>
                <a:gd name="T6" fmla="*/ 13 w 800"/>
                <a:gd name="T7" fmla="*/ 10 h 1324"/>
                <a:gd name="T8" fmla="*/ 13 w 800"/>
                <a:gd name="T9" fmla="*/ 11 h 1324"/>
                <a:gd name="T10" fmla="*/ 13 w 800"/>
                <a:gd name="T11" fmla="*/ 12 h 1324"/>
                <a:gd name="T12" fmla="*/ 12 w 800"/>
                <a:gd name="T13" fmla="*/ 15 h 1324"/>
                <a:gd name="T14" fmla="*/ 11 w 800"/>
                <a:gd name="T15" fmla="*/ 16 h 1324"/>
                <a:gd name="T16" fmla="*/ 11 w 800"/>
                <a:gd name="T17" fmla="*/ 17 h 1324"/>
                <a:gd name="T18" fmla="*/ 12 w 800"/>
                <a:gd name="T19" fmla="*/ 18 h 1324"/>
                <a:gd name="T20" fmla="*/ 12 w 800"/>
                <a:gd name="T21" fmla="*/ 19 h 1324"/>
                <a:gd name="T22" fmla="*/ 11 w 800"/>
                <a:gd name="T23" fmla="*/ 19 h 1324"/>
                <a:gd name="T24" fmla="*/ 11 w 800"/>
                <a:gd name="T25" fmla="*/ 20 h 1324"/>
                <a:gd name="T26" fmla="*/ 11 w 800"/>
                <a:gd name="T27" fmla="*/ 20 h 1324"/>
                <a:gd name="T28" fmla="*/ 12 w 800"/>
                <a:gd name="T29" fmla="*/ 21 h 1324"/>
                <a:gd name="T30" fmla="*/ 3 w 800"/>
                <a:gd name="T31" fmla="*/ 21 h 1324"/>
                <a:gd name="T32" fmla="*/ 2 w 800"/>
                <a:gd name="T33" fmla="*/ 19 h 1324"/>
                <a:gd name="T34" fmla="*/ 3 w 800"/>
                <a:gd name="T35" fmla="*/ 17 h 1324"/>
                <a:gd name="T36" fmla="*/ 4 w 800"/>
                <a:gd name="T37" fmla="*/ 15 h 1324"/>
                <a:gd name="T38" fmla="*/ 4 w 800"/>
                <a:gd name="T39" fmla="*/ 14 h 1324"/>
                <a:gd name="T40" fmla="*/ 6 w 800"/>
                <a:gd name="T41" fmla="*/ 11 h 1324"/>
                <a:gd name="T42" fmla="*/ 6 w 800"/>
                <a:gd name="T43" fmla="*/ 10 h 1324"/>
                <a:gd name="T44" fmla="*/ 0 w 800"/>
                <a:gd name="T45" fmla="*/ 1 h 1324"/>
                <a:gd name="T46" fmla="*/ 9 w 800"/>
                <a:gd name="T47" fmla="*/ 0 h 1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0" h="1324">
                  <a:moveTo>
                    <a:pt x="548" y="0"/>
                  </a:moveTo>
                  <a:lnTo>
                    <a:pt x="759" y="521"/>
                  </a:lnTo>
                  <a:lnTo>
                    <a:pt x="776" y="560"/>
                  </a:lnTo>
                  <a:lnTo>
                    <a:pt x="790" y="606"/>
                  </a:lnTo>
                  <a:lnTo>
                    <a:pt x="800" y="673"/>
                  </a:lnTo>
                  <a:lnTo>
                    <a:pt x="790" y="733"/>
                  </a:lnTo>
                  <a:lnTo>
                    <a:pt x="719" y="948"/>
                  </a:lnTo>
                  <a:lnTo>
                    <a:pt x="693" y="1015"/>
                  </a:lnTo>
                  <a:lnTo>
                    <a:pt x="678" y="1082"/>
                  </a:lnTo>
                  <a:lnTo>
                    <a:pt x="709" y="1122"/>
                  </a:lnTo>
                  <a:lnTo>
                    <a:pt x="714" y="1153"/>
                  </a:lnTo>
                  <a:lnTo>
                    <a:pt x="683" y="1183"/>
                  </a:lnTo>
                  <a:lnTo>
                    <a:pt x="647" y="1223"/>
                  </a:lnTo>
                  <a:lnTo>
                    <a:pt x="683" y="1259"/>
                  </a:lnTo>
                  <a:lnTo>
                    <a:pt x="719" y="1324"/>
                  </a:lnTo>
                  <a:lnTo>
                    <a:pt x="148" y="1315"/>
                  </a:lnTo>
                  <a:lnTo>
                    <a:pt x="122" y="1173"/>
                  </a:lnTo>
                  <a:lnTo>
                    <a:pt x="144" y="1051"/>
                  </a:lnTo>
                  <a:lnTo>
                    <a:pt x="194" y="938"/>
                  </a:lnTo>
                  <a:lnTo>
                    <a:pt x="225" y="876"/>
                  </a:lnTo>
                  <a:lnTo>
                    <a:pt x="363" y="692"/>
                  </a:lnTo>
                  <a:lnTo>
                    <a:pt x="323" y="601"/>
                  </a:lnTo>
                  <a:lnTo>
                    <a:pt x="0" y="15"/>
                  </a:lnTo>
                  <a:lnTo>
                    <a:pt x="548" y="0"/>
                  </a:lnTo>
                  <a:close/>
                </a:path>
              </a:pathLst>
            </a:custGeom>
            <a:solidFill>
              <a:srgbClr val="603000"/>
            </a:solidFill>
            <a:ln w="11113">
              <a:solidFill>
                <a:schemeClr val="tx2"/>
              </a:solidFill>
              <a:prstDash val="solid"/>
              <a:round/>
              <a:headEnd/>
              <a:tailEnd/>
            </a:ln>
          </p:spPr>
          <p:txBody>
            <a:bodyPr/>
            <a:lstStyle/>
            <a:p>
              <a:endParaRPr lang="en-US"/>
            </a:p>
          </p:txBody>
        </p:sp>
        <p:sp>
          <p:nvSpPr>
            <p:cNvPr id="157749" name="Freeform 66"/>
            <p:cNvSpPr>
              <a:spLocks/>
            </p:cNvSpPr>
            <p:nvPr/>
          </p:nvSpPr>
          <p:spPr bwMode="auto">
            <a:xfrm>
              <a:off x="1346" y="3260"/>
              <a:ext cx="461" cy="734"/>
            </a:xfrm>
            <a:custGeom>
              <a:avLst/>
              <a:gdLst>
                <a:gd name="T0" fmla="*/ 0 w 922"/>
                <a:gd name="T1" fmla="*/ 1 h 1468"/>
                <a:gd name="T2" fmla="*/ 2 w 922"/>
                <a:gd name="T3" fmla="*/ 5 h 1468"/>
                <a:gd name="T4" fmla="*/ 2 w 922"/>
                <a:gd name="T5" fmla="*/ 6 h 1468"/>
                <a:gd name="T6" fmla="*/ 2 w 922"/>
                <a:gd name="T7" fmla="*/ 7 h 1468"/>
                <a:gd name="T8" fmla="*/ 3 w 922"/>
                <a:gd name="T9" fmla="*/ 8 h 1468"/>
                <a:gd name="T10" fmla="*/ 3 w 922"/>
                <a:gd name="T11" fmla="*/ 9 h 1468"/>
                <a:gd name="T12" fmla="*/ 4 w 922"/>
                <a:gd name="T13" fmla="*/ 9 h 1468"/>
                <a:gd name="T14" fmla="*/ 4 w 922"/>
                <a:gd name="T15" fmla="*/ 10 h 1468"/>
                <a:gd name="T16" fmla="*/ 5 w 922"/>
                <a:gd name="T17" fmla="*/ 11 h 1468"/>
                <a:gd name="T18" fmla="*/ 6 w 922"/>
                <a:gd name="T19" fmla="*/ 12 h 1468"/>
                <a:gd name="T20" fmla="*/ 6 w 922"/>
                <a:gd name="T21" fmla="*/ 12 h 1468"/>
                <a:gd name="T22" fmla="*/ 5 w 922"/>
                <a:gd name="T23" fmla="*/ 12 h 1468"/>
                <a:gd name="T24" fmla="*/ 6 w 922"/>
                <a:gd name="T25" fmla="*/ 14 h 1468"/>
                <a:gd name="T26" fmla="*/ 5 w 922"/>
                <a:gd name="T27" fmla="*/ 15 h 1468"/>
                <a:gd name="T28" fmla="*/ 4 w 922"/>
                <a:gd name="T29" fmla="*/ 16 h 1468"/>
                <a:gd name="T30" fmla="*/ 3 w 922"/>
                <a:gd name="T31" fmla="*/ 17 h 1468"/>
                <a:gd name="T32" fmla="*/ 3 w 922"/>
                <a:gd name="T33" fmla="*/ 17 h 1468"/>
                <a:gd name="T34" fmla="*/ 3 w 922"/>
                <a:gd name="T35" fmla="*/ 18 h 1468"/>
                <a:gd name="T36" fmla="*/ 3 w 922"/>
                <a:gd name="T37" fmla="*/ 18 h 1468"/>
                <a:gd name="T38" fmla="*/ 2 w 922"/>
                <a:gd name="T39" fmla="*/ 19 h 1468"/>
                <a:gd name="T40" fmla="*/ 2 w 922"/>
                <a:gd name="T41" fmla="*/ 19 h 1468"/>
                <a:gd name="T42" fmla="*/ 2 w 922"/>
                <a:gd name="T43" fmla="*/ 20 h 1468"/>
                <a:gd name="T44" fmla="*/ 2 w 922"/>
                <a:gd name="T45" fmla="*/ 21 h 1468"/>
                <a:gd name="T46" fmla="*/ 2 w 922"/>
                <a:gd name="T47" fmla="*/ 22 h 1468"/>
                <a:gd name="T48" fmla="*/ 2 w 922"/>
                <a:gd name="T49" fmla="*/ 23 h 1468"/>
                <a:gd name="T50" fmla="*/ 11 w 922"/>
                <a:gd name="T51" fmla="*/ 23 h 1468"/>
                <a:gd name="T52" fmla="*/ 11 w 922"/>
                <a:gd name="T53" fmla="*/ 22 h 1468"/>
                <a:gd name="T54" fmla="*/ 11 w 922"/>
                <a:gd name="T55" fmla="*/ 22 h 1468"/>
                <a:gd name="T56" fmla="*/ 11 w 922"/>
                <a:gd name="T57" fmla="*/ 22 h 1468"/>
                <a:gd name="T58" fmla="*/ 11 w 922"/>
                <a:gd name="T59" fmla="*/ 20 h 1468"/>
                <a:gd name="T60" fmla="*/ 10 w 922"/>
                <a:gd name="T61" fmla="*/ 20 h 1468"/>
                <a:gd name="T62" fmla="*/ 11 w 922"/>
                <a:gd name="T63" fmla="*/ 19 h 1468"/>
                <a:gd name="T64" fmla="*/ 14 w 922"/>
                <a:gd name="T65" fmla="*/ 15 h 1468"/>
                <a:gd name="T66" fmla="*/ 15 w 922"/>
                <a:gd name="T67" fmla="*/ 14 h 1468"/>
                <a:gd name="T68" fmla="*/ 15 w 922"/>
                <a:gd name="T69" fmla="*/ 14 h 1468"/>
                <a:gd name="T70" fmla="*/ 15 w 922"/>
                <a:gd name="T71" fmla="*/ 13 h 1468"/>
                <a:gd name="T72" fmla="*/ 15 w 922"/>
                <a:gd name="T73" fmla="*/ 13 h 1468"/>
                <a:gd name="T74" fmla="*/ 15 w 922"/>
                <a:gd name="T75" fmla="*/ 12 h 1468"/>
                <a:gd name="T76" fmla="*/ 15 w 922"/>
                <a:gd name="T77" fmla="*/ 12 h 1468"/>
                <a:gd name="T78" fmla="*/ 14 w 922"/>
                <a:gd name="T79" fmla="*/ 11 h 1468"/>
                <a:gd name="T80" fmla="*/ 13 w 922"/>
                <a:gd name="T81" fmla="*/ 7 h 1468"/>
                <a:gd name="T82" fmla="*/ 10 w 922"/>
                <a:gd name="T83" fmla="*/ 0 h 1468"/>
                <a:gd name="T84" fmla="*/ 0 w 922"/>
                <a:gd name="T85" fmla="*/ 1 h 14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22" h="1468">
                  <a:moveTo>
                    <a:pt x="0" y="51"/>
                  </a:moveTo>
                  <a:lnTo>
                    <a:pt x="73" y="302"/>
                  </a:lnTo>
                  <a:lnTo>
                    <a:pt x="92" y="364"/>
                  </a:lnTo>
                  <a:lnTo>
                    <a:pt x="115" y="417"/>
                  </a:lnTo>
                  <a:lnTo>
                    <a:pt x="138" y="466"/>
                  </a:lnTo>
                  <a:lnTo>
                    <a:pt x="171" y="526"/>
                  </a:lnTo>
                  <a:lnTo>
                    <a:pt x="197" y="564"/>
                  </a:lnTo>
                  <a:lnTo>
                    <a:pt x="223" y="598"/>
                  </a:lnTo>
                  <a:lnTo>
                    <a:pt x="273" y="652"/>
                  </a:lnTo>
                  <a:lnTo>
                    <a:pt x="324" y="709"/>
                  </a:lnTo>
                  <a:lnTo>
                    <a:pt x="364" y="733"/>
                  </a:lnTo>
                  <a:lnTo>
                    <a:pt x="314" y="764"/>
                  </a:lnTo>
                  <a:lnTo>
                    <a:pt x="355" y="836"/>
                  </a:lnTo>
                  <a:lnTo>
                    <a:pt x="273" y="948"/>
                  </a:lnTo>
                  <a:lnTo>
                    <a:pt x="211" y="1005"/>
                  </a:lnTo>
                  <a:lnTo>
                    <a:pt x="187" y="1031"/>
                  </a:lnTo>
                  <a:lnTo>
                    <a:pt x="166" y="1066"/>
                  </a:lnTo>
                  <a:lnTo>
                    <a:pt x="146" y="1101"/>
                  </a:lnTo>
                  <a:lnTo>
                    <a:pt x="132" y="1132"/>
                  </a:lnTo>
                  <a:lnTo>
                    <a:pt x="118" y="1160"/>
                  </a:lnTo>
                  <a:lnTo>
                    <a:pt x="105" y="1196"/>
                  </a:lnTo>
                  <a:lnTo>
                    <a:pt x="96" y="1243"/>
                  </a:lnTo>
                  <a:lnTo>
                    <a:pt x="91" y="1304"/>
                  </a:lnTo>
                  <a:lnTo>
                    <a:pt x="91" y="1365"/>
                  </a:lnTo>
                  <a:lnTo>
                    <a:pt x="94" y="1468"/>
                  </a:lnTo>
                  <a:lnTo>
                    <a:pt x="703" y="1440"/>
                  </a:lnTo>
                  <a:lnTo>
                    <a:pt x="669" y="1403"/>
                  </a:lnTo>
                  <a:lnTo>
                    <a:pt x="663" y="1374"/>
                  </a:lnTo>
                  <a:lnTo>
                    <a:pt x="659" y="1352"/>
                  </a:lnTo>
                  <a:lnTo>
                    <a:pt x="682" y="1266"/>
                  </a:lnTo>
                  <a:lnTo>
                    <a:pt x="620" y="1260"/>
                  </a:lnTo>
                  <a:lnTo>
                    <a:pt x="692" y="1204"/>
                  </a:lnTo>
                  <a:lnTo>
                    <a:pt x="895" y="908"/>
                  </a:lnTo>
                  <a:lnTo>
                    <a:pt x="909" y="878"/>
                  </a:lnTo>
                  <a:lnTo>
                    <a:pt x="917" y="846"/>
                  </a:lnTo>
                  <a:lnTo>
                    <a:pt x="922" y="812"/>
                  </a:lnTo>
                  <a:lnTo>
                    <a:pt x="922" y="774"/>
                  </a:lnTo>
                  <a:lnTo>
                    <a:pt x="915" y="741"/>
                  </a:lnTo>
                  <a:lnTo>
                    <a:pt x="907" y="709"/>
                  </a:lnTo>
                  <a:lnTo>
                    <a:pt x="886" y="662"/>
                  </a:lnTo>
                  <a:lnTo>
                    <a:pt x="783" y="438"/>
                  </a:lnTo>
                  <a:lnTo>
                    <a:pt x="594" y="0"/>
                  </a:lnTo>
                  <a:lnTo>
                    <a:pt x="0" y="51"/>
                  </a:lnTo>
                  <a:close/>
                </a:path>
              </a:pathLst>
            </a:custGeom>
            <a:solidFill>
              <a:srgbClr val="603000"/>
            </a:solidFill>
            <a:ln w="11113">
              <a:solidFill>
                <a:schemeClr val="tx2"/>
              </a:solidFill>
              <a:prstDash val="solid"/>
              <a:round/>
              <a:headEnd/>
              <a:tailEnd/>
            </a:ln>
          </p:spPr>
          <p:txBody>
            <a:bodyPr/>
            <a:lstStyle/>
            <a:p>
              <a:endParaRPr lang="en-US"/>
            </a:p>
          </p:txBody>
        </p:sp>
        <p:sp>
          <p:nvSpPr>
            <p:cNvPr id="157750" name="Freeform 67"/>
            <p:cNvSpPr>
              <a:spLocks/>
            </p:cNvSpPr>
            <p:nvPr/>
          </p:nvSpPr>
          <p:spPr bwMode="auto">
            <a:xfrm>
              <a:off x="1834" y="2560"/>
              <a:ext cx="206" cy="230"/>
            </a:xfrm>
            <a:custGeom>
              <a:avLst/>
              <a:gdLst>
                <a:gd name="T0" fmla="*/ 0 w 410"/>
                <a:gd name="T1" fmla="*/ 0 h 461"/>
                <a:gd name="T2" fmla="*/ 6 w 410"/>
                <a:gd name="T3" fmla="*/ 4 h 461"/>
                <a:gd name="T4" fmla="*/ 7 w 410"/>
                <a:gd name="T5" fmla="*/ 7 h 461"/>
                <a:gd name="T6" fmla="*/ 0 w 410"/>
                <a:gd name="T7" fmla="*/ 0 h 4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 h="461">
                  <a:moveTo>
                    <a:pt x="0" y="0"/>
                  </a:moveTo>
                  <a:lnTo>
                    <a:pt x="340" y="282"/>
                  </a:lnTo>
                  <a:lnTo>
                    <a:pt x="410" y="461"/>
                  </a:lnTo>
                  <a:lnTo>
                    <a:pt x="0" y="0"/>
                  </a:lnTo>
                  <a:close/>
                </a:path>
              </a:pathLst>
            </a:custGeom>
            <a:solidFill>
              <a:srgbClr val="E0E0E0"/>
            </a:solidFill>
            <a:ln w="11113">
              <a:solidFill>
                <a:schemeClr val="tx2"/>
              </a:solidFill>
              <a:prstDash val="solid"/>
              <a:round/>
              <a:headEnd/>
              <a:tailEnd/>
            </a:ln>
          </p:spPr>
          <p:txBody>
            <a:bodyPr/>
            <a:lstStyle/>
            <a:p>
              <a:endParaRPr lang="en-US"/>
            </a:p>
          </p:txBody>
        </p:sp>
        <p:sp>
          <p:nvSpPr>
            <p:cNvPr id="157751" name="Freeform 68"/>
            <p:cNvSpPr>
              <a:spLocks/>
            </p:cNvSpPr>
            <p:nvPr/>
          </p:nvSpPr>
          <p:spPr bwMode="auto">
            <a:xfrm>
              <a:off x="1888" y="2702"/>
              <a:ext cx="168" cy="573"/>
            </a:xfrm>
            <a:custGeom>
              <a:avLst/>
              <a:gdLst>
                <a:gd name="T0" fmla="*/ 4 w 336"/>
                <a:gd name="T1" fmla="*/ 1 h 1147"/>
                <a:gd name="T2" fmla="*/ 5 w 336"/>
                <a:gd name="T3" fmla="*/ 1 h 1147"/>
                <a:gd name="T4" fmla="*/ 5 w 336"/>
                <a:gd name="T5" fmla="*/ 2 h 1147"/>
                <a:gd name="T6" fmla="*/ 5 w 336"/>
                <a:gd name="T7" fmla="*/ 2 h 1147"/>
                <a:gd name="T8" fmla="*/ 5 w 336"/>
                <a:gd name="T9" fmla="*/ 3 h 1147"/>
                <a:gd name="T10" fmla="*/ 6 w 336"/>
                <a:gd name="T11" fmla="*/ 4 h 1147"/>
                <a:gd name="T12" fmla="*/ 6 w 336"/>
                <a:gd name="T13" fmla="*/ 5 h 1147"/>
                <a:gd name="T14" fmla="*/ 6 w 336"/>
                <a:gd name="T15" fmla="*/ 5 h 1147"/>
                <a:gd name="T16" fmla="*/ 6 w 336"/>
                <a:gd name="T17" fmla="*/ 7 h 1147"/>
                <a:gd name="T18" fmla="*/ 6 w 336"/>
                <a:gd name="T19" fmla="*/ 8 h 1147"/>
                <a:gd name="T20" fmla="*/ 5 w 336"/>
                <a:gd name="T21" fmla="*/ 9 h 1147"/>
                <a:gd name="T22" fmla="*/ 5 w 336"/>
                <a:gd name="T23" fmla="*/ 10 h 1147"/>
                <a:gd name="T24" fmla="*/ 5 w 336"/>
                <a:gd name="T25" fmla="*/ 11 h 1147"/>
                <a:gd name="T26" fmla="*/ 5 w 336"/>
                <a:gd name="T27" fmla="*/ 11 h 1147"/>
                <a:gd name="T28" fmla="*/ 4 w 336"/>
                <a:gd name="T29" fmla="*/ 12 h 1147"/>
                <a:gd name="T30" fmla="*/ 4 w 336"/>
                <a:gd name="T31" fmla="*/ 13 h 1147"/>
                <a:gd name="T32" fmla="*/ 4 w 336"/>
                <a:gd name="T33" fmla="*/ 14 h 1147"/>
                <a:gd name="T34" fmla="*/ 4 w 336"/>
                <a:gd name="T35" fmla="*/ 14 h 1147"/>
                <a:gd name="T36" fmla="*/ 3 w 336"/>
                <a:gd name="T37" fmla="*/ 15 h 1147"/>
                <a:gd name="T38" fmla="*/ 3 w 336"/>
                <a:gd name="T39" fmla="*/ 15 h 1147"/>
                <a:gd name="T40" fmla="*/ 2 w 336"/>
                <a:gd name="T41" fmla="*/ 16 h 1147"/>
                <a:gd name="T42" fmla="*/ 2 w 336"/>
                <a:gd name="T43" fmla="*/ 16 h 1147"/>
                <a:gd name="T44" fmla="*/ 1 w 336"/>
                <a:gd name="T45" fmla="*/ 17 h 1147"/>
                <a:gd name="T46" fmla="*/ 0 w 336"/>
                <a:gd name="T47" fmla="*/ 17 h 1147"/>
                <a:gd name="T48" fmla="*/ 0 w 336"/>
                <a:gd name="T49" fmla="*/ 0 h 1147"/>
                <a:gd name="T50" fmla="*/ 4 w 336"/>
                <a:gd name="T51" fmla="*/ 0 h 1147"/>
                <a:gd name="T52" fmla="*/ 4 w 336"/>
                <a:gd name="T53" fmla="*/ 1 h 1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6" h="1147">
                  <a:moveTo>
                    <a:pt x="240" y="77"/>
                  </a:moveTo>
                  <a:lnTo>
                    <a:pt x="259" y="106"/>
                  </a:lnTo>
                  <a:lnTo>
                    <a:pt x="282" y="142"/>
                  </a:lnTo>
                  <a:lnTo>
                    <a:pt x="302" y="184"/>
                  </a:lnTo>
                  <a:lnTo>
                    <a:pt x="318" y="232"/>
                  </a:lnTo>
                  <a:lnTo>
                    <a:pt x="328" y="277"/>
                  </a:lnTo>
                  <a:lnTo>
                    <a:pt x="333" y="328"/>
                  </a:lnTo>
                  <a:lnTo>
                    <a:pt x="336" y="378"/>
                  </a:lnTo>
                  <a:lnTo>
                    <a:pt x="333" y="461"/>
                  </a:lnTo>
                  <a:lnTo>
                    <a:pt x="326" y="523"/>
                  </a:lnTo>
                  <a:lnTo>
                    <a:pt x="313" y="597"/>
                  </a:lnTo>
                  <a:lnTo>
                    <a:pt x="302" y="642"/>
                  </a:lnTo>
                  <a:lnTo>
                    <a:pt x="287" y="709"/>
                  </a:lnTo>
                  <a:lnTo>
                    <a:pt x="271" y="766"/>
                  </a:lnTo>
                  <a:lnTo>
                    <a:pt x="255" y="812"/>
                  </a:lnTo>
                  <a:lnTo>
                    <a:pt x="238" y="854"/>
                  </a:lnTo>
                  <a:lnTo>
                    <a:pt x="219" y="896"/>
                  </a:lnTo>
                  <a:lnTo>
                    <a:pt x="198" y="935"/>
                  </a:lnTo>
                  <a:lnTo>
                    <a:pt x="173" y="976"/>
                  </a:lnTo>
                  <a:lnTo>
                    <a:pt x="149" y="1009"/>
                  </a:lnTo>
                  <a:lnTo>
                    <a:pt x="124" y="1041"/>
                  </a:lnTo>
                  <a:lnTo>
                    <a:pt x="92" y="1077"/>
                  </a:lnTo>
                  <a:lnTo>
                    <a:pt x="61" y="1102"/>
                  </a:lnTo>
                  <a:lnTo>
                    <a:pt x="0" y="1147"/>
                  </a:lnTo>
                  <a:lnTo>
                    <a:pt x="0" y="0"/>
                  </a:lnTo>
                  <a:lnTo>
                    <a:pt x="196" y="15"/>
                  </a:lnTo>
                  <a:lnTo>
                    <a:pt x="240" y="77"/>
                  </a:lnTo>
                  <a:close/>
                </a:path>
              </a:pathLst>
            </a:custGeom>
            <a:solidFill>
              <a:srgbClr val="FFFFFF"/>
            </a:solidFill>
            <a:ln w="11113">
              <a:solidFill>
                <a:schemeClr val="tx2"/>
              </a:solidFill>
              <a:prstDash val="solid"/>
              <a:round/>
              <a:headEnd/>
              <a:tailEnd/>
            </a:ln>
          </p:spPr>
          <p:txBody>
            <a:bodyPr/>
            <a:lstStyle/>
            <a:p>
              <a:endParaRPr lang="en-US"/>
            </a:p>
          </p:txBody>
        </p:sp>
        <p:grpSp>
          <p:nvGrpSpPr>
            <p:cNvPr id="157752" name="Group 69"/>
            <p:cNvGrpSpPr>
              <a:grpSpLocks/>
            </p:cNvGrpSpPr>
            <p:nvPr/>
          </p:nvGrpSpPr>
          <p:grpSpPr bwMode="auto">
            <a:xfrm>
              <a:off x="1984" y="2696"/>
              <a:ext cx="83" cy="599"/>
              <a:chOff x="1984" y="2696"/>
              <a:chExt cx="83" cy="599"/>
            </a:xfrm>
          </p:grpSpPr>
          <p:sp>
            <p:nvSpPr>
              <p:cNvPr id="157770" name="Freeform 70"/>
              <p:cNvSpPr>
                <a:spLocks/>
              </p:cNvSpPr>
              <p:nvPr/>
            </p:nvSpPr>
            <p:spPr bwMode="auto">
              <a:xfrm>
                <a:off x="1991" y="2738"/>
                <a:ext cx="76" cy="557"/>
              </a:xfrm>
              <a:custGeom>
                <a:avLst/>
                <a:gdLst>
                  <a:gd name="T0" fmla="*/ 0 w 153"/>
                  <a:gd name="T1" fmla="*/ 0 h 1114"/>
                  <a:gd name="T2" fmla="*/ 0 w 153"/>
                  <a:gd name="T3" fmla="*/ 1 h 1114"/>
                  <a:gd name="T4" fmla="*/ 0 w 153"/>
                  <a:gd name="T5" fmla="*/ 1 h 1114"/>
                  <a:gd name="T6" fmla="*/ 1 w 153"/>
                  <a:gd name="T7" fmla="*/ 2 h 1114"/>
                  <a:gd name="T8" fmla="*/ 1 w 153"/>
                  <a:gd name="T9" fmla="*/ 2 h 1114"/>
                  <a:gd name="T10" fmla="*/ 1 w 153"/>
                  <a:gd name="T11" fmla="*/ 2 h 1114"/>
                  <a:gd name="T12" fmla="*/ 1 w 153"/>
                  <a:gd name="T13" fmla="*/ 3 h 1114"/>
                  <a:gd name="T14" fmla="*/ 2 w 153"/>
                  <a:gd name="T15" fmla="*/ 4 h 1114"/>
                  <a:gd name="T16" fmla="*/ 2 w 153"/>
                  <a:gd name="T17" fmla="*/ 4 h 1114"/>
                  <a:gd name="T18" fmla="*/ 2 w 153"/>
                  <a:gd name="T19" fmla="*/ 5 h 1114"/>
                  <a:gd name="T20" fmla="*/ 2 w 153"/>
                  <a:gd name="T21" fmla="*/ 6 h 1114"/>
                  <a:gd name="T22" fmla="*/ 2 w 153"/>
                  <a:gd name="T23" fmla="*/ 7 h 1114"/>
                  <a:gd name="T24" fmla="*/ 2 w 153"/>
                  <a:gd name="T25" fmla="*/ 8 h 1114"/>
                  <a:gd name="T26" fmla="*/ 2 w 153"/>
                  <a:gd name="T27" fmla="*/ 10 h 1114"/>
                  <a:gd name="T28" fmla="*/ 1 w 153"/>
                  <a:gd name="T29" fmla="*/ 16 h 1114"/>
                  <a:gd name="T30" fmla="*/ 0 w 153"/>
                  <a:gd name="T31" fmla="*/ 18 h 1114"/>
                  <a:gd name="T32" fmla="*/ 0 w 153"/>
                  <a:gd name="T33" fmla="*/ 16 h 1114"/>
                  <a:gd name="T34" fmla="*/ 0 w 153"/>
                  <a:gd name="T35" fmla="*/ 13 h 1114"/>
                  <a:gd name="T36" fmla="*/ 0 w 153"/>
                  <a:gd name="T37" fmla="*/ 11 h 1114"/>
                  <a:gd name="T38" fmla="*/ 0 w 153"/>
                  <a:gd name="T39" fmla="*/ 10 h 1114"/>
                  <a:gd name="T40" fmla="*/ 0 w 153"/>
                  <a:gd name="T41" fmla="*/ 9 h 1114"/>
                  <a:gd name="T42" fmla="*/ 1 w 153"/>
                  <a:gd name="T43" fmla="*/ 7 h 1114"/>
                  <a:gd name="T44" fmla="*/ 1 w 153"/>
                  <a:gd name="T45" fmla="*/ 6 h 1114"/>
                  <a:gd name="T46" fmla="*/ 1 w 153"/>
                  <a:gd name="T47" fmla="*/ 6 h 1114"/>
                  <a:gd name="T48" fmla="*/ 0 w 153"/>
                  <a:gd name="T49" fmla="*/ 5 h 1114"/>
                  <a:gd name="T50" fmla="*/ 0 w 153"/>
                  <a:gd name="T51" fmla="*/ 4 h 1114"/>
                  <a:gd name="T52" fmla="*/ 0 w 153"/>
                  <a:gd name="T53" fmla="*/ 3 h 1114"/>
                  <a:gd name="T54" fmla="*/ 0 w 153"/>
                  <a:gd name="T55" fmla="*/ 3 h 1114"/>
                  <a:gd name="T56" fmla="*/ 0 w 153"/>
                  <a:gd name="T57" fmla="*/ 2 h 1114"/>
                  <a:gd name="T58" fmla="*/ 0 w 153"/>
                  <a:gd name="T59" fmla="*/ 0 h 11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1114">
                    <a:moveTo>
                      <a:pt x="0" y="0"/>
                    </a:moveTo>
                    <a:lnTo>
                      <a:pt x="36" y="17"/>
                    </a:lnTo>
                    <a:lnTo>
                      <a:pt x="62" y="53"/>
                    </a:lnTo>
                    <a:lnTo>
                      <a:pt x="76" y="76"/>
                    </a:lnTo>
                    <a:lnTo>
                      <a:pt x="88" y="96"/>
                    </a:lnTo>
                    <a:lnTo>
                      <a:pt x="102" y="123"/>
                    </a:lnTo>
                    <a:lnTo>
                      <a:pt x="115" y="159"/>
                    </a:lnTo>
                    <a:lnTo>
                      <a:pt x="128" y="200"/>
                    </a:lnTo>
                    <a:lnTo>
                      <a:pt x="141" y="254"/>
                    </a:lnTo>
                    <a:lnTo>
                      <a:pt x="146" y="296"/>
                    </a:lnTo>
                    <a:lnTo>
                      <a:pt x="153" y="347"/>
                    </a:lnTo>
                    <a:lnTo>
                      <a:pt x="151" y="410"/>
                    </a:lnTo>
                    <a:lnTo>
                      <a:pt x="145" y="506"/>
                    </a:lnTo>
                    <a:lnTo>
                      <a:pt x="133" y="589"/>
                    </a:lnTo>
                    <a:lnTo>
                      <a:pt x="88" y="1001"/>
                    </a:lnTo>
                    <a:lnTo>
                      <a:pt x="42" y="1114"/>
                    </a:lnTo>
                    <a:lnTo>
                      <a:pt x="11" y="961"/>
                    </a:lnTo>
                    <a:lnTo>
                      <a:pt x="31" y="798"/>
                    </a:lnTo>
                    <a:lnTo>
                      <a:pt x="45" y="690"/>
                    </a:lnTo>
                    <a:lnTo>
                      <a:pt x="53" y="606"/>
                    </a:lnTo>
                    <a:lnTo>
                      <a:pt x="60" y="519"/>
                    </a:lnTo>
                    <a:lnTo>
                      <a:pt x="66" y="431"/>
                    </a:lnTo>
                    <a:lnTo>
                      <a:pt x="68" y="381"/>
                    </a:lnTo>
                    <a:lnTo>
                      <a:pt x="66" y="335"/>
                    </a:lnTo>
                    <a:lnTo>
                      <a:pt x="62" y="290"/>
                    </a:lnTo>
                    <a:lnTo>
                      <a:pt x="50" y="202"/>
                    </a:lnTo>
                    <a:lnTo>
                      <a:pt x="45" y="171"/>
                    </a:lnTo>
                    <a:lnTo>
                      <a:pt x="39" y="135"/>
                    </a:lnTo>
                    <a:lnTo>
                      <a:pt x="32" y="99"/>
                    </a:lnTo>
                    <a:lnTo>
                      <a:pt x="0" y="0"/>
                    </a:lnTo>
                    <a:close/>
                  </a:path>
                </a:pathLst>
              </a:custGeom>
              <a:solidFill>
                <a:srgbClr val="0000FF"/>
              </a:solidFill>
              <a:ln w="11113">
                <a:solidFill>
                  <a:schemeClr val="tx2"/>
                </a:solidFill>
                <a:prstDash val="solid"/>
                <a:round/>
                <a:headEnd/>
                <a:tailEnd/>
              </a:ln>
            </p:spPr>
            <p:txBody>
              <a:bodyPr/>
              <a:lstStyle/>
              <a:p>
                <a:endParaRPr lang="en-US"/>
              </a:p>
            </p:txBody>
          </p:sp>
          <p:sp>
            <p:nvSpPr>
              <p:cNvPr id="157771" name="Arc 71"/>
              <p:cNvSpPr>
                <a:spLocks/>
              </p:cNvSpPr>
              <p:nvPr/>
            </p:nvSpPr>
            <p:spPr bwMode="auto">
              <a:xfrm>
                <a:off x="1984" y="2696"/>
                <a:ext cx="27" cy="54"/>
              </a:xfrm>
              <a:custGeom>
                <a:avLst/>
                <a:gdLst>
                  <a:gd name="T0" fmla="*/ 0 w 21600"/>
                  <a:gd name="T1" fmla="*/ 0 h 30066"/>
                  <a:gd name="T2" fmla="*/ 0 w 21600"/>
                  <a:gd name="T3" fmla="*/ 0 h 30066"/>
                  <a:gd name="T4" fmla="*/ 0 w 21600"/>
                  <a:gd name="T5" fmla="*/ 0 h 30066"/>
                  <a:gd name="T6" fmla="*/ 0 60000 65536"/>
                  <a:gd name="T7" fmla="*/ 0 60000 65536"/>
                  <a:gd name="T8" fmla="*/ 0 60000 65536"/>
                </a:gdLst>
                <a:ahLst/>
                <a:cxnLst>
                  <a:cxn ang="T6">
                    <a:pos x="T0" y="T1"/>
                  </a:cxn>
                  <a:cxn ang="T7">
                    <a:pos x="T2" y="T3"/>
                  </a:cxn>
                  <a:cxn ang="T8">
                    <a:pos x="T4" y="T5"/>
                  </a:cxn>
                </a:cxnLst>
                <a:rect l="0" t="0" r="r" b="b"/>
                <a:pathLst>
                  <a:path w="21600" h="30066" fill="none" extrusionOk="0">
                    <a:moveTo>
                      <a:pt x="-1" y="0"/>
                    </a:moveTo>
                    <a:cubicBezTo>
                      <a:pt x="11929" y="0"/>
                      <a:pt x="21600" y="9670"/>
                      <a:pt x="21600" y="21600"/>
                    </a:cubicBezTo>
                    <a:cubicBezTo>
                      <a:pt x="21600" y="24509"/>
                      <a:pt x="21012" y="27389"/>
                      <a:pt x="19871" y="30065"/>
                    </a:cubicBezTo>
                  </a:path>
                  <a:path w="21600" h="30066" stroke="0" extrusionOk="0">
                    <a:moveTo>
                      <a:pt x="-1" y="0"/>
                    </a:moveTo>
                    <a:cubicBezTo>
                      <a:pt x="11929" y="0"/>
                      <a:pt x="21600" y="9670"/>
                      <a:pt x="21600" y="21600"/>
                    </a:cubicBezTo>
                    <a:cubicBezTo>
                      <a:pt x="21600" y="24509"/>
                      <a:pt x="21012" y="27389"/>
                      <a:pt x="19871" y="30065"/>
                    </a:cubicBezTo>
                    <a:lnTo>
                      <a:pt x="0" y="21600"/>
                    </a:lnTo>
                    <a:lnTo>
                      <a:pt x="-1" y="0"/>
                    </a:lnTo>
                    <a:close/>
                  </a:path>
                </a:pathLst>
              </a:custGeom>
              <a:solidFill>
                <a:srgbClr val="0000E0"/>
              </a:solidFill>
              <a:ln w="11113">
                <a:solidFill>
                  <a:schemeClr val="tx2"/>
                </a:solidFill>
                <a:round/>
                <a:headEnd/>
                <a:tailEnd/>
              </a:ln>
            </p:spPr>
            <p:txBody>
              <a:bodyPr/>
              <a:lstStyle/>
              <a:p>
                <a:endParaRPr lang="en-US"/>
              </a:p>
            </p:txBody>
          </p:sp>
        </p:grpSp>
        <p:sp>
          <p:nvSpPr>
            <p:cNvPr id="157753" name="Freeform 72"/>
            <p:cNvSpPr>
              <a:spLocks/>
            </p:cNvSpPr>
            <p:nvPr/>
          </p:nvSpPr>
          <p:spPr bwMode="auto">
            <a:xfrm>
              <a:off x="1208" y="2556"/>
              <a:ext cx="790" cy="862"/>
            </a:xfrm>
            <a:custGeom>
              <a:avLst/>
              <a:gdLst>
                <a:gd name="T0" fmla="*/ 20 w 1580"/>
                <a:gd name="T1" fmla="*/ 0 h 1725"/>
                <a:gd name="T2" fmla="*/ 18 w 1580"/>
                <a:gd name="T3" fmla="*/ 0 h 1725"/>
                <a:gd name="T4" fmla="*/ 17 w 1580"/>
                <a:gd name="T5" fmla="*/ 0 h 1725"/>
                <a:gd name="T6" fmla="*/ 16 w 1580"/>
                <a:gd name="T7" fmla="*/ 1 h 1725"/>
                <a:gd name="T8" fmla="*/ 15 w 1580"/>
                <a:gd name="T9" fmla="*/ 2 h 1725"/>
                <a:gd name="T10" fmla="*/ 11 w 1580"/>
                <a:gd name="T11" fmla="*/ 7 h 1725"/>
                <a:gd name="T12" fmla="*/ 7 w 1580"/>
                <a:gd name="T13" fmla="*/ 10 h 1725"/>
                <a:gd name="T14" fmla="*/ 3 w 1580"/>
                <a:gd name="T15" fmla="*/ 13 h 1725"/>
                <a:gd name="T16" fmla="*/ 0 w 1580"/>
                <a:gd name="T17" fmla="*/ 16 h 1725"/>
                <a:gd name="T18" fmla="*/ 1 w 1580"/>
                <a:gd name="T19" fmla="*/ 19 h 1725"/>
                <a:gd name="T20" fmla="*/ 1 w 1580"/>
                <a:gd name="T21" fmla="*/ 21 h 1725"/>
                <a:gd name="T22" fmla="*/ 2 w 1580"/>
                <a:gd name="T23" fmla="*/ 22 h 1725"/>
                <a:gd name="T24" fmla="*/ 3 w 1580"/>
                <a:gd name="T25" fmla="*/ 24 h 1725"/>
                <a:gd name="T26" fmla="*/ 4 w 1580"/>
                <a:gd name="T27" fmla="*/ 25 h 1725"/>
                <a:gd name="T28" fmla="*/ 6 w 1580"/>
                <a:gd name="T29" fmla="*/ 26 h 1725"/>
                <a:gd name="T30" fmla="*/ 8 w 1580"/>
                <a:gd name="T31" fmla="*/ 26 h 1725"/>
                <a:gd name="T32" fmla="*/ 10 w 1580"/>
                <a:gd name="T33" fmla="*/ 26 h 1725"/>
                <a:gd name="T34" fmla="*/ 12 w 1580"/>
                <a:gd name="T35" fmla="*/ 26 h 1725"/>
                <a:gd name="T36" fmla="*/ 14 w 1580"/>
                <a:gd name="T37" fmla="*/ 26 h 1725"/>
                <a:gd name="T38" fmla="*/ 17 w 1580"/>
                <a:gd name="T39" fmla="*/ 24 h 1725"/>
                <a:gd name="T40" fmla="*/ 21 w 1580"/>
                <a:gd name="T41" fmla="*/ 22 h 1725"/>
                <a:gd name="T42" fmla="*/ 23 w 1580"/>
                <a:gd name="T43" fmla="*/ 20 h 1725"/>
                <a:gd name="T44" fmla="*/ 24 w 1580"/>
                <a:gd name="T45" fmla="*/ 18 h 1725"/>
                <a:gd name="T46" fmla="*/ 25 w 1580"/>
                <a:gd name="T47" fmla="*/ 16 h 1725"/>
                <a:gd name="T48" fmla="*/ 25 w 1580"/>
                <a:gd name="T49" fmla="*/ 14 h 1725"/>
                <a:gd name="T50" fmla="*/ 25 w 1580"/>
                <a:gd name="T51" fmla="*/ 12 h 1725"/>
                <a:gd name="T52" fmla="*/ 25 w 1580"/>
                <a:gd name="T53" fmla="*/ 10 h 1725"/>
                <a:gd name="T54" fmla="*/ 25 w 1580"/>
                <a:gd name="T55" fmla="*/ 8 h 1725"/>
                <a:gd name="T56" fmla="*/ 25 w 1580"/>
                <a:gd name="T57" fmla="*/ 6 h 1725"/>
                <a:gd name="T58" fmla="*/ 24 w 1580"/>
                <a:gd name="T59" fmla="*/ 5 h 1725"/>
                <a:gd name="T60" fmla="*/ 24 w 1580"/>
                <a:gd name="T61" fmla="*/ 4 h 1725"/>
                <a:gd name="T62" fmla="*/ 23 w 1580"/>
                <a:gd name="T63" fmla="*/ 3 h 1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580" h="1725">
                  <a:moveTo>
                    <a:pt x="1261" y="9"/>
                  </a:moveTo>
                  <a:lnTo>
                    <a:pt x="1227" y="0"/>
                  </a:lnTo>
                  <a:lnTo>
                    <a:pt x="1193" y="3"/>
                  </a:lnTo>
                  <a:lnTo>
                    <a:pt x="1152" y="11"/>
                  </a:lnTo>
                  <a:lnTo>
                    <a:pt x="1116" y="26"/>
                  </a:lnTo>
                  <a:lnTo>
                    <a:pt x="1080" y="42"/>
                  </a:lnTo>
                  <a:lnTo>
                    <a:pt x="1053" y="60"/>
                  </a:lnTo>
                  <a:lnTo>
                    <a:pt x="1005" y="94"/>
                  </a:lnTo>
                  <a:lnTo>
                    <a:pt x="971" y="123"/>
                  </a:lnTo>
                  <a:lnTo>
                    <a:pt x="927" y="174"/>
                  </a:lnTo>
                  <a:lnTo>
                    <a:pt x="759" y="376"/>
                  </a:lnTo>
                  <a:lnTo>
                    <a:pt x="662" y="480"/>
                  </a:lnTo>
                  <a:lnTo>
                    <a:pt x="549" y="580"/>
                  </a:lnTo>
                  <a:lnTo>
                    <a:pt x="419" y="692"/>
                  </a:lnTo>
                  <a:lnTo>
                    <a:pt x="307" y="773"/>
                  </a:lnTo>
                  <a:lnTo>
                    <a:pt x="137" y="892"/>
                  </a:lnTo>
                  <a:lnTo>
                    <a:pt x="10" y="979"/>
                  </a:lnTo>
                  <a:lnTo>
                    <a:pt x="0" y="1080"/>
                  </a:lnTo>
                  <a:lnTo>
                    <a:pt x="0" y="1171"/>
                  </a:lnTo>
                  <a:lnTo>
                    <a:pt x="8" y="1239"/>
                  </a:lnTo>
                  <a:lnTo>
                    <a:pt x="20" y="1313"/>
                  </a:lnTo>
                  <a:lnTo>
                    <a:pt x="31" y="1362"/>
                  </a:lnTo>
                  <a:lnTo>
                    <a:pt x="51" y="1410"/>
                  </a:lnTo>
                  <a:lnTo>
                    <a:pt x="70" y="1458"/>
                  </a:lnTo>
                  <a:lnTo>
                    <a:pt x="96" y="1502"/>
                  </a:lnTo>
                  <a:lnTo>
                    <a:pt x="135" y="1551"/>
                  </a:lnTo>
                  <a:lnTo>
                    <a:pt x="173" y="1583"/>
                  </a:lnTo>
                  <a:lnTo>
                    <a:pt x="222" y="1616"/>
                  </a:lnTo>
                  <a:lnTo>
                    <a:pt x="271" y="1645"/>
                  </a:lnTo>
                  <a:lnTo>
                    <a:pt x="336" y="1671"/>
                  </a:lnTo>
                  <a:lnTo>
                    <a:pt x="412" y="1696"/>
                  </a:lnTo>
                  <a:lnTo>
                    <a:pt x="476" y="1710"/>
                  </a:lnTo>
                  <a:lnTo>
                    <a:pt x="541" y="1720"/>
                  </a:lnTo>
                  <a:lnTo>
                    <a:pt x="610" y="1725"/>
                  </a:lnTo>
                  <a:lnTo>
                    <a:pt x="683" y="1722"/>
                  </a:lnTo>
                  <a:lnTo>
                    <a:pt x="735" y="1713"/>
                  </a:lnTo>
                  <a:lnTo>
                    <a:pt x="784" y="1704"/>
                  </a:lnTo>
                  <a:lnTo>
                    <a:pt x="847" y="1687"/>
                  </a:lnTo>
                  <a:lnTo>
                    <a:pt x="912" y="1661"/>
                  </a:lnTo>
                  <a:lnTo>
                    <a:pt x="1070" y="1595"/>
                  </a:lnTo>
                  <a:lnTo>
                    <a:pt x="1209" y="1529"/>
                  </a:lnTo>
                  <a:lnTo>
                    <a:pt x="1344" y="1437"/>
                  </a:lnTo>
                  <a:lnTo>
                    <a:pt x="1387" y="1389"/>
                  </a:lnTo>
                  <a:lnTo>
                    <a:pt x="1427" y="1340"/>
                  </a:lnTo>
                  <a:lnTo>
                    <a:pt x="1470" y="1280"/>
                  </a:lnTo>
                  <a:lnTo>
                    <a:pt x="1510" y="1197"/>
                  </a:lnTo>
                  <a:lnTo>
                    <a:pt x="1540" y="1124"/>
                  </a:lnTo>
                  <a:lnTo>
                    <a:pt x="1558" y="1065"/>
                  </a:lnTo>
                  <a:lnTo>
                    <a:pt x="1571" y="1002"/>
                  </a:lnTo>
                  <a:lnTo>
                    <a:pt x="1579" y="933"/>
                  </a:lnTo>
                  <a:lnTo>
                    <a:pt x="1579" y="868"/>
                  </a:lnTo>
                  <a:lnTo>
                    <a:pt x="1580" y="806"/>
                  </a:lnTo>
                  <a:lnTo>
                    <a:pt x="1577" y="736"/>
                  </a:lnTo>
                  <a:lnTo>
                    <a:pt x="1575" y="659"/>
                  </a:lnTo>
                  <a:lnTo>
                    <a:pt x="1571" y="607"/>
                  </a:lnTo>
                  <a:lnTo>
                    <a:pt x="1562" y="534"/>
                  </a:lnTo>
                  <a:lnTo>
                    <a:pt x="1558" y="480"/>
                  </a:lnTo>
                  <a:lnTo>
                    <a:pt x="1546" y="440"/>
                  </a:lnTo>
                  <a:lnTo>
                    <a:pt x="1535" y="400"/>
                  </a:lnTo>
                  <a:lnTo>
                    <a:pt x="1520" y="365"/>
                  </a:lnTo>
                  <a:lnTo>
                    <a:pt x="1499" y="327"/>
                  </a:lnTo>
                  <a:lnTo>
                    <a:pt x="1474" y="290"/>
                  </a:lnTo>
                  <a:lnTo>
                    <a:pt x="1450" y="252"/>
                  </a:lnTo>
                  <a:lnTo>
                    <a:pt x="1422" y="215"/>
                  </a:lnTo>
                  <a:lnTo>
                    <a:pt x="1261" y="9"/>
                  </a:lnTo>
                  <a:close/>
                </a:path>
              </a:pathLst>
            </a:custGeom>
            <a:solidFill>
              <a:srgbClr val="804000"/>
            </a:solidFill>
            <a:ln w="11113">
              <a:solidFill>
                <a:schemeClr val="tx2"/>
              </a:solidFill>
              <a:prstDash val="solid"/>
              <a:round/>
              <a:headEnd/>
              <a:tailEnd/>
            </a:ln>
          </p:spPr>
          <p:txBody>
            <a:bodyPr/>
            <a:lstStyle/>
            <a:p>
              <a:endParaRPr lang="en-US"/>
            </a:p>
          </p:txBody>
        </p:sp>
        <p:sp>
          <p:nvSpPr>
            <p:cNvPr id="157754" name="Freeform 73"/>
            <p:cNvSpPr>
              <a:spLocks/>
            </p:cNvSpPr>
            <p:nvPr/>
          </p:nvSpPr>
          <p:spPr bwMode="auto">
            <a:xfrm>
              <a:off x="1834" y="2557"/>
              <a:ext cx="171" cy="233"/>
            </a:xfrm>
            <a:custGeom>
              <a:avLst/>
              <a:gdLst>
                <a:gd name="T0" fmla="*/ 0 w 340"/>
                <a:gd name="T1" fmla="*/ 0 h 464"/>
                <a:gd name="T2" fmla="*/ 6 w 340"/>
                <a:gd name="T3" fmla="*/ 5 h 464"/>
                <a:gd name="T4" fmla="*/ 5 w 340"/>
                <a:gd name="T5" fmla="*/ 8 h 464"/>
                <a:gd name="T6" fmla="*/ 0 w 340"/>
                <a:gd name="T7" fmla="*/ 0 h 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0" h="464">
                  <a:moveTo>
                    <a:pt x="0" y="0"/>
                  </a:moveTo>
                  <a:lnTo>
                    <a:pt x="340" y="292"/>
                  </a:lnTo>
                  <a:lnTo>
                    <a:pt x="261" y="464"/>
                  </a:lnTo>
                  <a:lnTo>
                    <a:pt x="0" y="0"/>
                  </a:lnTo>
                  <a:close/>
                </a:path>
              </a:pathLst>
            </a:custGeom>
            <a:solidFill>
              <a:srgbClr val="FFFFFF"/>
            </a:solidFill>
            <a:ln w="11113">
              <a:solidFill>
                <a:schemeClr val="tx2"/>
              </a:solidFill>
              <a:prstDash val="solid"/>
              <a:round/>
              <a:headEnd/>
              <a:tailEnd/>
            </a:ln>
          </p:spPr>
          <p:txBody>
            <a:bodyPr/>
            <a:lstStyle/>
            <a:p>
              <a:endParaRPr lang="en-US"/>
            </a:p>
          </p:txBody>
        </p:sp>
        <p:sp>
          <p:nvSpPr>
            <p:cNvPr id="157755" name="Freeform 74"/>
            <p:cNvSpPr>
              <a:spLocks/>
            </p:cNvSpPr>
            <p:nvPr/>
          </p:nvSpPr>
          <p:spPr bwMode="auto">
            <a:xfrm>
              <a:off x="1834" y="2557"/>
              <a:ext cx="169" cy="711"/>
            </a:xfrm>
            <a:custGeom>
              <a:avLst/>
              <a:gdLst>
                <a:gd name="T0" fmla="*/ 0 w 337"/>
                <a:gd name="T1" fmla="*/ 0 h 1421"/>
                <a:gd name="T2" fmla="*/ 1 w 337"/>
                <a:gd name="T3" fmla="*/ 3 h 1421"/>
                <a:gd name="T4" fmla="*/ 2 w 337"/>
                <a:gd name="T5" fmla="*/ 5 h 1421"/>
                <a:gd name="T6" fmla="*/ 2 w 337"/>
                <a:gd name="T7" fmla="*/ 7 h 1421"/>
                <a:gd name="T8" fmla="*/ 4 w 337"/>
                <a:gd name="T9" fmla="*/ 6 h 1421"/>
                <a:gd name="T10" fmla="*/ 3 w 337"/>
                <a:gd name="T11" fmla="*/ 9 h 1421"/>
                <a:gd name="T12" fmla="*/ 4 w 337"/>
                <a:gd name="T13" fmla="*/ 9 h 1421"/>
                <a:gd name="T14" fmla="*/ 4 w 337"/>
                <a:gd name="T15" fmla="*/ 10 h 1421"/>
                <a:gd name="T16" fmla="*/ 4 w 337"/>
                <a:gd name="T17" fmla="*/ 11 h 1421"/>
                <a:gd name="T18" fmla="*/ 4 w 337"/>
                <a:gd name="T19" fmla="*/ 12 h 1421"/>
                <a:gd name="T20" fmla="*/ 5 w 337"/>
                <a:gd name="T21" fmla="*/ 14 h 1421"/>
                <a:gd name="T22" fmla="*/ 5 w 337"/>
                <a:gd name="T23" fmla="*/ 14 h 1421"/>
                <a:gd name="T24" fmla="*/ 5 w 337"/>
                <a:gd name="T25" fmla="*/ 15 h 1421"/>
                <a:gd name="T26" fmla="*/ 4 w 337"/>
                <a:gd name="T27" fmla="*/ 16 h 1421"/>
                <a:gd name="T28" fmla="*/ 4 w 337"/>
                <a:gd name="T29" fmla="*/ 17 h 1421"/>
                <a:gd name="T30" fmla="*/ 4 w 337"/>
                <a:gd name="T31" fmla="*/ 18 h 1421"/>
                <a:gd name="T32" fmla="*/ 4 w 337"/>
                <a:gd name="T33" fmla="*/ 19 h 1421"/>
                <a:gd name="T34" fmla="*/ 4 w 337"/>
                <a:gd name="T35" fmla="*/ 19 h 1421"/>
                <a:gd name="T36" fmla="*/ 4 w 337"/>
                <a:gd name="T37" fmla="*/ 20 h 1421"/>
                <a:gd name="T38" fmla="*/ 3 w 337"/>
                <a:gd name="T39" fmla="*/ 20 h 1421"/>
                <a:gd name="T40" fmla="*/ 3 w 337"/>
                <a:gd name="T41" fmla="*/ 21 h 1421"/>
                <a:gd name="T42" fmla="*/ 3 w 337"/>
                <a:gd name="T43" fmla="*/ 21 h 1421"/>
                <a:gd name="T44" fmla="*/ 3 w 337"/>
                <a:gd name="T45" fmla="*/ 22 h 1421"/>
                <a:gd name="T46" fmla="*/ 2 w 337"/>
                <a:gd name="T47" fmla="*/ 23 h 1421"/>
                <a:gd name="T48" fmla="*/ 3 w 337"/>
                <a:gd name="T49" fmla="*/ 22 h 1421"/>
                <a:gd name="T50" fmla="*/ 3 w 337"/>
                <a:gd name="T51" fmla="*/ 22 h 1421"/>
                <a:gd name="T52" fmla="*/ 4 w 337"/>
                <a:gd name="T53" fmla="*/ 21 h 1421"/>
                <a:gd name="T54" fmla="*/ 4 w 337"/>
                <a:gd name="T55" fmla="*/ 20 h 1421"/>
                <a:gd name="T56" fmla="*/ 4 w 337"/>
                <a:gd name="T57" fmla="*/ 20 h 1421"/>
                <a:gd name="T58" fmla="*/ 5 w 337"/>
                <a:gd name="T59" fmla="*/ 19 h 1421"/>
                <a:gd name="T60" fmla="*/ 5 w 337"/>
                <a:gd name="T61" fmla="*/ 18 h 1421"/>
                <a:gd name="T62" fmla="*/ 5 w 337"/>
                <a:gd name="T63" fmla="*/ 18 h 1421"/>
                <a:gd name="T64" fmla="*/ 5 w 337"/>
                <a:gd name="T65" fmla="*/ 17 h 1421"/>
                <a:gd name="T66" fmla="*/ 6 w 337"/>
                <a:gd name="T67" fmla="*/ 16 h 1421"/>
                <a:gd name="T68" fmla="*/ 6 w 337"/>
                <a:gd name="T69" fmla="*/ 15 h 1421"/>
                <a:gd name="T70" fmla="*/ 6 w 337"/>
                <a:gd name="T71" fmla="*/ 14 h 1421"/>
                <a:gd name="T72" fmla="*/ 6 w 337"/>
                <a:gd name="T73" fmla="*/ 13 h 1421"/>
                <a:gd name="T74" fmla="*/ 6 w 337"/>
                <a:gd name="T75" fmla="*/ 12 h 1421"/>
                <a:gd name="T76" fmla="*/ 6 w 337"/>
                <a:gd name="T77" fmla="*/ 11 h 1421"/>
                <a:gd name="T78" fmla="*/ 6 w 337"/>
                <a:gd name="T79" fmla="*/ 10 h 1421"/>
                <a:gd name="T80" fmla="*/ 6 w 337"/>
                <a:gd name="T81" fmla="*/ 9 h 1421"/>
                <a:gd name="T82" fmla="*/ 5 w 337"/>
                <a:gd name="T83" fmla="*/ 9 h 1421"/>
                <a:gd name="T84" fmla="*/ 5 w 337"/>
                <a:gd name="T85" fmla="*/ 8 h 1421"/>
                <a:gd name="T86" fmla="*/ 5 w 337"/>
                <a:gd name="T87" fmla="*/ 7 h 1421"/>
                <a:gd name="T88" fmla="*/ 5 w 337"/>
                <a:gd name="T89" fmla="*/ 7 h 1421"/>
                <a:gd name="T90" fmla="*/ 5 w 337"/>
                <a:gd name="T91" fmla="*/ 6 h 1421"/>
                <a:gd name="T92" fmla="*/ 4 w 337"/>
                <a:gd name="T93" fmla="*/ 6 h 1421"/>
                <a:gd name="T94" fmla="*/ 4 w 337"/>
                <a:gd name="T95" fmla="*/ 5 h 1421"/>
                <a:gd name="T96" fmla="*/ 3 w 337"/>
                <a:gd name="T97" fmla="*/ 4 h 1421"/>
                <a:gd name="T98" fmla="*/ 3 w 337"/>
                <a:gd name="T99" fmla="*/ 3 h 1421"/>
                <a:gd name="T100" fmla="*/ 0 w 337"/>
                <a:gd name="T101" fmla="*/ 0 h 1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7" h="1421">
                  <a:moveTo>
                    <a:pt x="0" y="0"/>
                  </a:moveTo>
                  <a:lnTo>
                    <a:pt x="63" y="168"/>
                  </a:lnTo>
                  <a:lnTo>
                    <a:pt x="109" y="309"/>
                  </a:lnTo>
                  <a:lnTo>
                    <a:pt x="125" y="402"/>
                  </a:lnTo>
                  <a:lnTo>
                    <a:pt x="228" y="381"/>
                  </a:lnTo>
                  <a:lnTo>
                    <a:pt x="166" y="534"/>
                  </a:lnTo>
                  <a:lnTo>
                    <a:pt x="200" y="559"/>
                  </a:lnTo>
                  <a:lnTo>
                    <a:pt x="226" y="596"/>
                  </a:lnTo>
                  <a:lnTo>
                    <a:pt x="241" y="648"/>
                  </a:lnTo>
                  <a:lnTo>
                    <a:pt x="251" y="736"/>
                  </a:lnTo>
                  <a:lnTo>
                    <a:pt x="257" y="845"/>
                  </a:lnTo>
                  <a:lnTo>
                    <a:pt x="259" y="896"/>
                  </a:lnTo>
                  <a:lnTo>
                    <a:pt x="257" y="953"/>
                  </a:lnTo>
                  <a:lnTo>
                    <a:pt x="252" y="1003"/>
                  </a:lnTo>
                  <a:lnTo>
                    <a:pt x="243" y="1087"/>
                  </a:lnTo>
                  <a:lnTo>
                    <a:pt x="236" y="1129"/>
                  </a:lnTo>
                  <a:lnTo>
                    <a:pt x="226" y="1175"/>
                  </a:lnTo>
                  <a:lnTo>
                    <a:pt x="217" y="1207"/>
                  </a:lnTo>
                  <a:lnTo>
                    <a:pt x="202" y="1251"/>
                  </a:lnTo>
                  <a:lnTo>
                    <a:pt x="191" y="1279"/>
                  </a:lnTo>
                  <a:lnTo>
                    <a:pt x="174" y="1310"/>
                  </a:lnTo>
                  <a:lnTo>
                    <a:pt x="155" y="1344"/>
                  </a:lnTo>
                  <a:lnTo>
                    <a:pt x="134" y="1372"/>
                  </a:lnTo>
                  <a:lnTo>
                    <a:pt x="96" y="1421"/>
                  </a:lnTo>
                  <a:lnTo>
                    <a:pt x="140" y="1388"/>
                  </a:lnTo>
                  <a:lnTo>
                    <a:pt x="174" y="1347"/>
                  </a:lnTo>
                  <a:lnTo>
                    <a:pt x="200" y="1313"/>
                  </a:lnTo>
                  <a:lnTo>
                    <a:pt x="223" y="1279"/>
                  </a:lnTo>
                  <a:lnTo>
                    <a:pt x="244" y="1241"/>
                  </a:lnTo>
                  <a:lnTo>
                    <a:pt x="265" y="1197"/>
                  </a:lnTo>
                  <a:lnTo>
                    <a:pt x="285" y="1148"/>
                  </a:lnTo>
                  <a:lnTo>
                    <a:pt x="298" y="1109"/>
                  </a:lnTo>
                  <a:lnTo>
                    <a:pt x="313" y="1060"/>
                  </a:lnTo>
                  <a:lnTo>
                    <a:pt x="322" y="1016"/>
                  </a:lnTo>
                  <a:lnTo>
                    <a:pt x="331" y="955"/>
                  </a:lnTo>
                  <a:lnTo>
                    <a:pt x="335" y="885"/>
                  </a:lnTo>
                  <a:lnTo>
                    <a:pt x="337" y="803"/>
                  </a:lnTo>
                  <a:lnTo>
                    <a:pt x="334" y="730"/>
                  </a:lnTo>
                  <a:lnTo>
                    <a:pt x="332" y="687"/>
                  </a:lnTo>
                  <a:lnTo>
                    <a:pt x="327" y="611"/>
                  </a:lnTo>
                  <a:lnTo>
                    <a:pt x="324" y="565"/>
                  </a:lnTo>
                  <a:lnTo>
                    <a:pt x="318" y="516"/>
                  </a:lnTo>
                  <a:lnTo>
                    <a:pt x="313" y="481"/>
                  </a:lnTo>
                  <a:lnTo>
                    <a:pt x="305" y="440"/>
                  </a:lnTo>
                  <a:lnTo>
                    <a:pt x="288" y="391"/>
                  </a:lnTo>
                  <a:lnTo>
                    <a:pt x="270" y="353"/>
                  </a:lnTo>
                  <a:lnTo>
                    <a:pt x="249" y="321"/>
                  </a:lnTo>
                  <a:lnTo>
                    <a:pt x="220" y="282"/>
                  </a:lnTo>
                  <a:lnTo>
                    <a:pt x="174" y="218"/>
                  </a:lnTo>
                  <a:lnTo>
                    <a:pt x="137" y="169"/>
                  </a:lnTo>
                  <a:lnTo>
                    <a:pt x="0" y="0"/>
                  </a:lnTo>
                  <a:close/>
                </a:path>
              </a:pathLst>
            </a:custGeom>
            <a:solidFill>
              <a:srgbClr val="804000"/>
            </a:solidFill>
            <a:ln w="11113">
              <a:solidFill>
                <a:schemeClr val="tx2"/>
              </a:solidFill>
              <a:prstDash val="solid"/>
              <a:round/>
              <a:headEnd/>
              <a:tailEnd/>
            </a:ln>
          </p:spPr>
          <p:txBody>
            <a:bodyPr/>
            <a:lstStyle/>
            <a:p>
              <a:endParaRPr lang="en-US"/>
            </a:p>
          </p:txBody>
        </p:sp>
        <p:grpSp>
          <p:nvGrpSpPr>
            <p:cNvPr id="157756" name="Group 75"/>
            <p:cNvGrpSpPr>
              <a:grpSpLocks/>
            </p:cNvGrpSpPr>
            <p:nvPr/>
          </p:nvGrpSpPr>
          <p:grpSpPr bwMode="auto">
            <a:xfrm>
              <a:off x="1620" y="2694"/>
              <a:ext cx="279" cy="912"/>
              <a:chOff x="1620" y="2694"/>
              <a:chExt cx="279" cy="912"/>
            </a:xfrm>
          </p:grpSpPr>
          <p:grpSp>
            <p:nvGrpSpPr>
              <p:cNvPr id="157764" name="Group 76"/>
              <p:cNvGrpSpPr>
                <a:grpSpLocks/>
              </p:cNvGrpSpPr>
              <p:nvPr/>
            </p:nvGrpSpPr>
            <p:grpSpPr bwMode="auto">
              <a:xfrm>
                <a:off x="1620" y="3366"/>
                <a:ext cx="268" cy="240"/>
                <a:chOff x="1620" y="3366"/>
                <a:chExt cx="268" cy="240"/>
              </a:xfrm>
            </p:grpSpPr>
            <p:sp>
              <p:nvSpPr>
                <p:cNvPr id="157768" name="Freeform 77"/>
                <p:cNvSpPr>
                  <a:spLocks/>
                </p:cNvSpPr>
                <p:nvPr/>
              </p:nvSpPr>
              <p:spPr bwMode="auto">
                <a:xfrm>
                  <a:off x="1620" y="3366"/>
                  <a:ext cx="268" cy="240"/>
                </a:xfrm>
                <a:custGeom>
                  <a:avLst/>
                  <a:gdLst>
                    <a:gd name="T0" fmla="*/ 2 w 535"/>
                    <a:gd name="T1" fmla="*/ 1 h 479"/>
                    <a:gd name="T2" fmla="*/ 1 w 535"/>
                    <a:gd name="T3" fmla="*/ 2 h 479"/>
                    <a:gd name="T4" fmla="*/ 1 w 535"/>
                    <a:gd name="T5" fmla="*/ 3 h 479"/>
                    <a:gd name="T6" fmla="*/ 1 w 535"/>
                    <a:gd name="T7" fmla="*/ 3 h 479"/>
                    <a:gd name="T8" fmla="*/ 1 w 535"/>
                    <a:gd name="T9" fmla="*/ 4 h 479"/>
                    <a:gd name="T10" fmla="*/ 1 w 535"/>
                    <a:gd name="T11" fmla="*/ 4 h 479"/>
                    <a:gd name="T12" fmla="*/ 1 w 535"/>
                    <a:gd name="T13" fmla="*/ 5 h 479"/>
                    <a:gd name="T14" fmla="*/ 1 w 535"/>
                    <a:gd name="T15" fmla="*/ 5 h 479"/>
                    <a:gd name="T16" fmla="*/ 2 w 535"/>
                    <a:gd name="T17" fmla="*/ 6 h 479"/>
                    <a:gd name="T18" fmla="*/ 1 w 535"/>
                    <a:gd name="T19" fmla="*/ 6 h 479"/>
                    <a:gd name="T20" fmla="*/ 1 w 535"/>
                    <a:gd name="T21" fmla="*/ 5 h 479"/>
                    <a:gd name="T22" fmla="*/ 1 w 535"/>
                    <a:gd name="T23" fmla="*/ 6 h 479"/>
                    <a:gd name="T24" fmla="*/ 1 w 535"/>
                    <a:gd name="T25" fmla="*/ 6 h 479"/>
                    <a:gd name="T26" fmla="*/ 0 w 535"/>
                    <a:gd name="T27" fmla="*/ 6 h 479"/>
                    <a:gd name="T28" fmla="*/ 1 w 535"/>
                    <a:gd name="T29" fmla="*/ 6 h 479"/>
                    <a:gd name="T30" fmla="*/ 1 w 535"/>
                    <a:gd name="T31" fmla="*/ 6 h 479"/>
                    <a:gd name="T32" fmla="*/ 1 w 535"/>
                    <a:gd name="T33" fmla="*/ 7 h 479"/>
                    <a:gd name="T34" fmla="*/ 2 w 535"/>
                    <a:gd name="T35" fmla="*/ 7 h 479"/>
                    <a:gd name="T36" fmla="*/ 3 w 535"/>
                    <a:gd name="T37" fmla="*/ 7 h 479"/>
                    <a:gd name="T38" fmla="*/ 3 w 535"/>
                    <a:gd name="T39" fmla="*/ 7 h 479"/>
                    <a:gd name="T40" fmla="*/ 4 w 535"/>
                    <a:gd name="T41" fmla="*/ 7 h 479"/>
                    <a:gd name="T42" fmla="*/ 4 w 535"/>
                    <a:gd name="T43" fmla="*/ 8 h 479"/>
                    <a:gd name="T44" fmla="*/ 5 w 535"/>
                    <a:gd name="T45" fmla="*/ 8 h 479"/>
                    <a:gd name="T46" fmla="*/ 6 w 535"/>
                    <a:gd name="T47" fmla="*/ 8 h 479"/>
                    <a:gd name="T48" fmla="*/ 7 w 535"/>
                    <a:gd name="T49" fmla="*/ 8 h 479"/>
                    <a:gd name="T50" fmla="*/ 8 w 535"/>
                    <a:gd name="T51" fmla="*/ 8 h 479"/>
                    <a:gd name="T52" fmla="*/ 8 w 535"/>
                    <a:gd name="T53" fmla="*/ 8 h 479"/>
                    <a:gd name="T54" fmla="*/ 9 w 535"/>
                    <a:gd name="T55" fmla="*/ 7 h 479"/>
                    <a:gd name="T56" fmla="*/ 9 w 535"/>
                    <a:gd name="T57" fmla="*/ 7 h 479"/>
                    <a:gd name="T58" fmla="*/ 9 w 535"/>
                    <a:gd name="T59" fmla="*/ 6 h 479"/>
                    <a:gd name="T60" fmla="*/ 9 w 535"/>
                    <a:gd name="T61" fmla="*/ 5 h 479"/>
                    <a:gd name="T62" fmla="*/ 9 w 535"/>
                    <a:gd name="T63" fmla="*/ 4 h 479"/>
                    <a:gd name="T64" fmla="*/ 9 w 535"/>
                    <a:gd name="T65" fmla="*/ 4 h 479"/>
                    <a:gd name="T66" fmla="*/ 9 w 535"/>
                    <a:gd name="T67" fmla="*/ 4 h 479"/>
                    <a:gd name="T68" fmla="*/ 9 w 535"/>
                    <a:gd name="T69" fmla="*/ 3 h 479"/>
                    <a:gd name="T70" fmla="*/ 8 w 535"/>
                    <a:gd name="T71" fmla="*/ 2 h 479"/>
                    <a:gd name="T72" fmla="*/ 8 w 535"/>
                    <a:gd name="T73" fmla="*/ 0 h 479"/>
                    <a:gd name="T74" fmla="*/ 2 w 535"/>
                    <a:gd name="T75" fmla="*/ 1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5" h="479">
                      <a:moveTo>
                        <a:pt x="83" y="62"/>
                      </a:moveTo>
                      <a:lnTo>
                        <a:pt x="48" y="123"/>
                      </a:lnTo>
                      <a:lnTo>
                        <a:pt x="35" y="146"/>
                      </a:lnTo>
                      <a:lnTo>
                        <a:pt x="29" y="174"/>
                      </a:lnTo>
                      <a:lnTo>
                        <a:pt x="22" y="213"/>
                      </a:lnTo>
                      <a:lnTo>
                        <a:pt x="22" y="249"/>
                      </a:lnTo>
                      <a:lnTo>
                        <a:pt x="27" y="285"/>
                      </a:lnTo>
                      <a:lnTo>
                        <a:pt x="42" y="317"/>
                      </a:lnTo>
                      <a:lnTo>
                        <a:pt x="73" y="340"/>
                      </a:lnTo>
                      <a:lnTo>
                        <a:pt x="40" y="321"/>
                      </a:lnTo>
                      <a:lnTo>
                        <a:pt x="27" y="319"/>
                      </a:lnTo>
                      <a:lnTo>
                        <a:pt x="11" y="325"/>
                      </a:lnTo>
                      <a:lnTo>
                        <a:pt x="3" y="335"/>
                      </a:lnTo>
                      <a:lnTo>
                        <a:pt x="0" y="352"/>
                      </a:lnTo>
                      <a:lnTo>
                        <a:pt x="4" y="365"/>
                      </a:lnTo>
                      <a:lnTo>
                        <a:pt x="16" y="381"/>
                      </a:lnTo>
                      <a:lnTo>
                        <a:pt x="57" y="410"/>
                      </a:lnTo>
                      <a:lnTo>
                        <a:pt x="120" y="435"/>
                      </a:lnTo>
                      <a:lnTo>
                        <a:pt x="148" y="443"/>
                      </a:lnTo>
                      <a:lnTo>
                        <a:pt x="179" y="448"/>
                      </a:lnTo>
                      <a:lnTo>
                        <a:pt x="206" y="448"/>
                      </a:lnTo>
                      <a:lnTo>
                        <a:pt x="234" y="457"/>
                      </a:lnTo>
                      <a:lnTo>
                        <a:pt x="268" y="469"/>
                      </a:lnTo>
                      <a:lnTo>
                        <a:pt x="345" y="479"/>
                      </a:lnTo>
                      <a:lnTo>
                        <a:pt x="436" y="459"/>
                      </a:lnTo>
                      <a:lnTo>
                        <a:pt x="495" y="459"/>
                      </a:lnTo>
                      <a:lnTo>
                        <a:pt x="509" y="454"/>
                      </a:lnTo>
                      <a:lnTo>
                        <a:pt x="524" y="439"/>
                      </a:lnTo>
                      <a:lnTo>
                        <a:pt x="529" y="420"/>
                      </a:lnTo>
                      <a:lnTo>
                        <a:pt x="535" y="343"/>
                      </a:lnTo>
                      <a:lnTo>
                        <a:pt x="535" y="280"/>
                      </a:lnTo>
                      <a:lnTo>
                        <a:pt x="532" y="247"/>
                      </a:lnTo>
                      <a:lnTo>
                        <a:pt x="529" y="224"/>
                      </a:lnTo>
                      <a:lnTo>
                        <a:pt x="524" y="203"/>
                      </a:lnTo>
                      <a:lnTo>
                        <a:pt x="519" y="180"/>
                      </a:lnTo>
                      <a:lnTo>
                        <a:pt x="490" y="94"/>
                      </a:lnTo>
                      <a:lnTo>
                        <a:pt x="461" y="0"/>
                      </a:lnTo>
                      <a:lnTo>
                        <a:pt x="83" y="62"/>
                      </a:lnTo>
                      <a:close/>
                    </a:path>
                  </a:pathLst>
                </a:custGeom>
                <a:solidFill>
                  <a:srgbClr val="FFE0C0"/>
                </a:solidFill>
                <a:ln w="11113">
                  <a:solidFill>
                    <a:schemeClr val="tx2"/>
                  </a:solidFill>
                  <a:prstDash val="solid"/>
                  <a:round/>
                  <a:headEnd/>
                  <a:tailEnd/>
                </a:ln>
              </p:spPr>
              <p:txBody>
                <a:bodyPr/>
                <a:lstStyle/>
                <a:p>
                  <a:endParaRPr lang="en-US"/>
                </a:p>
              </p:txBody>
            </p:sp>
            <p:sp>
              <p:nvSpPr>
                <p:cNvPr id="157769" name="Arc 78"/>
                <p:cNvSpPr>
                  <a:spLocks/>
                </p:cNvSpPr>
                <p:nvPr/>
              </p:nvSpPr>
              <p:spPr bwMode="auto">
                <a:xfrm>
                  <a:off x="1660" y="3529"/>
                  <a:ext cx="7" cy="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157765" name="Group 79"/>
              <p:cNvGrpSpPr>
                <a:grpSpLocks/>
              </p:cNvGrpSpPr>
              <p:nvPr/>
            </p:nvGrpSpPr>
            <p:grpSpPr bwMode="auto">
              <a:xfrm>
                <a:off x="1633" y="2694"/>
                <a:ext cx="266" cy="710"/>
                <a:chOff x="1633" y="2694"/>
                <a:chExt cx="266" cy="710"/>
              </a:xfrm>
            </p:grpSpPr>
            <p:sp>
              <p:nvSpPr>
                <p:cNvPr id="157766" name="Rectangle 80"/>
                <p:cNvSpPr>
                  <a:spLocks noChangeArrowheads="1"/>
                </p:cNvSpPr>
                <p:nvPr/>
              </p:nvSpPr>
              <p:spPr bwMode="auto">
                <a:xfrm>
                  <a:off x="1649" y="3361"/>
                  <a:ext cx="224" cy="43"/>
                </a:xfrm>
                <a:prstGeom prst="rect">
                  <a:avLst/>
                </a:prstGeom>
                <a:solidFill>
                  <a:srgbClr val="FFFFFF"/>
                </a:solidFill>
                <a:ln w="11113">
                  <a:solidFill>
                    <a:schemeClr val="tx2"/>
                  </a:solidFill>
                  <a:miter lim="800000"/>
                  <a:headEnd/>
                  <a:tailEnd/>
                </a:ln>
              </p:spPr>
              <p:txBody>
                <a:bodyPr/>
                <a:lstStyle/>
                <a:p>
                  <a:endParaRPr lang="en-US"/>
                </a:p>
              </p:txBody>
            </p:sp>
            <p:sp>
              <p:nvSpPr>
                <p:cNvPr id="157767" name="Freeform 81"/>
                <p:cNvSpPr>
                  <a:spLocks/>
                </p:cNvSpPr>
                <p:nvPr/>
              </p:nvSpPr>
              <p:spPr bwMode="auto">
                <a:xfrm>
                  <a:off x="1633" y="2694"/>
                  <a:ext cx="266" cy="685"/>
                </a:xfrm>
                <a:custGeom>
                  <a:avLst/>
                  <a:gdLst>
                    <a:gd name="T0" fmla="*/ 1 w 531"/>
                    <a:gd name="T1" fmla="*/ 8 h 1368"/>
                    <a:gd name="T2" fmla="*/ 1 w 531"/>
                    <a:gd name="T3" fmla="*/ 14 h 1368"/>
                    <a:gd name="T4" fmla="*/ 0 w 531"/>
                    <a:gd name="T5" fmla="*/ 22 h 1368"/>
                    <a:gd name="T6" fmla="*/ 8 w 531"/>
                    <a:gd name="T7" fmla="*/ 22 h 1368"/>
                    <a:gd name="T8" fmla="*/ 9 w 531"/>
                    <a:gd name="T9" fmla="*/ 13 h 1368"/>
                    <a:gd name="T10" fmla="*/ 9 w 531"/>
                    <a:gd name="T11" fmla="*/ 9 h 1368"/>
                    <a:gd name="T12" fmla="*/ 9 w 531"/>
                    <a:gd name="T13" fmla="*/ 5 h 1368"/>
                    <a:gd name="T14" fmla="*/ 9 w 531"/>
                    <a:gd name="T15" fmla="*/ 4 h 1368"/>
                    <a:gd name="T16" fmla="*/ 9 w 531"/>
                    <a:gd name="T17" fmla="*/ 3 h 1368"/>
                    <a:gd name="T18" fmla="*/ 8 w 531"/>
                    <a:gd name="T19" fmla="*/ 3 h 1368"/>
                    <a:gd name="T20" fmla="*/ 8 w 531"/>
                    <a:gd name="T21" fmla="*/ 2 h 1368"/>
                    <a:gd name="T22" fmla="*/ 8 w 531"/>
                    <a:gd name="T23" fmla="*/ 2 h 1368"/>
                    <a:gd name="T24" fmla="*/ 8 w 531"/>
                    <a:gd name="T25" fmla="*/ 1 h 1368"/>
                    <a:gd name="T26" fmla="*/ 7 w 531"/>
                    <a:gd name="T27" fmla="*/ 1 h 1368"/>
                    <a:gd name="T28" fmla="*/ 7 w 531"/>
                    <a:gd name="T29" fmla="*/ 1 h 1368"/>
                    <a:gd name="T30" fmla="*/ 6 w 531"/>
                    <a:gd name="T31" fmla="*/ 1 h 1368"/>
                    <a:gd name="T32" fmla="*/ 5 w 531"/>
                    <a:gd name="T33" fmla="*/ 1 h 1368"/>
                    <a:gd name="T34" fmla="*/ 5 w 531"/>
                    <a:gd name="T35" fmla="*/ 0 h 1368"/>
                    <a:gd name="T36" fmla="*/ 4 w 531"/>
                    <a:gd name="T37" fmla="*/ 1 h 1368"/>
                    <a:gd name="T38" fmla="*/ 3 w 531"/>
                    <a:gd name="T39" fmla="*/ 1 h 1368"/>
                    <a:gd name="T40" fmla="*/ 3 w 531"/>
                    <a:gd name="T41" fmla="*/ 1 h 1368"/>
                    <a:gd name="T42" fmla="*/ 2 w 531"/>
                    <a:gd name="T43" fmla="*/ 1 h 1368"/>
                    <a:gd name="T44" fmla="*/ 2 w 531"/>
                    <a:gd name="T45" fmla="*/ 2 h 1368"/>
                    <a:gd name="T46" fmla="*/ 2 w 531"/>
                    <a:gd name="T47" fmla="*/ 3 h 1368"/>
                    <a:gd name="T48" fmla="*/ 1 w 531"/>
                    <a:gd name="T49" fmla="*/ 3 h 1368"/>
                    <a:gd name="T50" fmla="*/ 1 w 531"/>
                    <a:gd name="T51" fmla="*/ 4 h 1368"/>
                    <a:gd name="T52" fmla="*/ 1 w 531"/>
                    <a:gd name="T53" fmla="*/ 8 h 13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1" h="1368">
                      <a:moveTo>
                        <a:pt x="26" y="456"/>
                      </a:moveTo>
                      <a:lnTo>
                        <a:pt x="14" y="848"/>
                      </a:lnTo>
                      <a:lnTo>
                        <a:pt x="0" y="1363"/>
                      </a:lnTo>
                      <a:lnTo>
                        <a:pt x="509" y="1368"/>
                      </a:lnTo>
                      <a:lnTo>
                        <a:pt x="516" y="819"/>
                      </a:lnTo>
                      <a:lnTo>
                        <a:pt x="514" y="563"/>
                      </a:lnTo>
                      <a:lnTo>
                        <a:pt x="531" y="293"/>
                      </a:lnTo>
                      <a:lnTo>
                        <a:pt x="526" y="233"/>
                      </a:lnTo>
                      <a:lnTo>
                        <a:pt x="521" y="187"/>
                      </a:lnTo>
                      <a:lnTo>
                        <a:pt x="511" y="143"/>
                      </a:lnTo>
                      <a:lnTo>
                        <a:pt x="501" y="112"/>
                      </a:lnTo>
                      <a:lnTo>
                        <a:pt x="483" y="81"/>
                      </a:lnTo>
                      <a:lnTo>
                        <a:pt x="465" y="60"/>
                      </a:lnTo>
                      <a:lnTo>
                        <a:pt x="436" y="37"/>
                      </a:lnTo>
                      <a:lnTo>
                        <a:pt x="399" y="19"/>
                      </a:lnTo>
                      <a:lnTo>
                        <a:pt x="358" y="8"/>
                      </a:lnTo>
                      <a:lnTo>
                        <a:pt x="312" y="3"/>
                      </a:lnTo>
                      <a:lnTo>
                        <a:pt x="275" y="0"/>
                      </a:lnTo>
                      <a:lnTo>
                        <a:pt x="229" y="9"/>
                      </a:lnTo>
                      <a:lnTo>
                        <a:pt x="185" y="24"/>
                      </a:lnTo>
                      <a:lnTo>
                        <a:pt x="159" y="40"/>
                      </a:lnTo>
                      <a:lnTo>
                        <a:pt x="127" y="63"/>
                      </a:lnTo>
                      <a:lnTo>
                        <a:pt x="104" y="91"/>
                      </a:lnTo>
                      <a:lnTo>
                        <a:pt x="79" y="132"/>
                      </a:lnTo>
                      <a:lnTo>
                        <a:pt x="63" y="177"/>
                      </a:lnTo>
                      <a:lnTo>
                        <a:pt x="45" y="252"/>
                      </a:lnTo>
                      <a:lnTo>
                        <a:pt x="26" y="456"/>
                      </a:lnTo>
                      <a:close/>
                    </a:path>
                  </a:pathLst>
                </a:custGeom>
                <a:solidFill>
                  <a:srgbClr val="804000"/>
                </a:solidFill>
                <a:ln w="11113">
                  <a:solidFill>
                    <a:schemeClr val="tx2"/>
                  </a:solidFill>
                  <a:prstDash val="solid"/>
                  <a:round/>
                  <a:headEnd/>
                  <a:tailEnd/>
                </a:ln>
              </p:spPr>
              <p:txBody>
                <a:bodyPr/>
                <a:lstStyle/>
                <a:p>
                  <a:endParaRPr lang="en-US"/>
                </a:p>
              </p:txBody>
            </p:sp>
          </p:grpSp>
        </p:grpSp>
        <p:grpSp>
          <p:nvGrpSpPr>
            <p:cNvPr id="157757" name="Group 82"/>
            <p:cNvGrpSpPr>
              <a:grpSpLocks/>
            </p:cNvGrpSpPr>
            <p:nvPr/>
          </p:nvGrpSpPr>
          <p:grpSpPr bwMode="auto">
            <a:xfrm>
              <a:off x="1871" y="2240"/>
              <a:ext cx="311" cy="135"/>
              <a:chOff x="1871" y="2240"/>
              <a:chExt cx="311" cy="135"/>
            </a:xfrm>
          </p:grpSpPr>
          <p:sp>
            <p:nvSpPr>
              <p:cNvPr id="157758" name="Freeform 83"/>
              <p:cNvSpPr>
                <a:spLocks/>
              </p:cNvSpPr>
              <p:nvPr/>
            </p:nvSpPr>
            <p:spPr bwMode="auto">
              <a:xfrm>
                <a:off x="2073" y="2254"/>
                <a:ext cx="88" cy="12"/>
              </a:xfrm>
              <a:custGeom>
                <a:avLst/>
                <a:gdLst>
                  <a:gd name="T0" fmla="*/ 3 w 176"/>
                  <a:gd name="T1" fmla="*/ 1 h 23"/>
                  <a:gd name="T2" fmla="*/ 3 w 176"/>
                  <a:gd name="T3" fmla="*/ 1 h 23"/>
                  <a:gd name="T4" fmla="*/ 3 w 176"/>
                  <a:gd name="T5" fmla="*/ 1 h 23"/>
                  <a:gd name="T6" fmla="*/ 2 w 176"/>
                  <a:gd name="T7" fmla="*/ 0 h 23"/>
                  <a:gd name="T8" fmla="*/ 1 w 176"/>
                  <a:gd name="T9" fmla="*/ 0 h 23"/>
                  <a:gd name="T10" fmla="*/ 0 w 176"/>
                  <a:gd name="T11" fmla="*/ 1 h 23"/>
                  <a:gd name="T12" fmla="*/ 2 w 176"/>
                  <a:gd name="T13" fmla="*/ 1 h 23"/>
                  <a:gd name="T14" fmla="*/ 3 w 176"/>
                  <a:gd name="T15" fmla="*/ 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 h="23">
                    <a:moveTo>
                      <a:pt x="176" y="23"/>
                    </a:moveTo>
                    <a:lnTo>
                      <a:pt x="153" y="10"/>
                    </a:lnTo>
                    <a:lnTo>
                      <a:pt x="131" y="5"/>
                    </a:lnTo>
                    <a:lnTo>
                      <a:pt x="85" y="0"/>
                    </a:lnTo>
                    <a:lnTo>
                      <a:pt x="41" y="0"/>
                    </a:lnTo>
                    <a:lnTo>
                      <a:pt x="0" y="6"/>
                    </a:lnTo>
                    <a:lnTo>
                      <a:pt x="95" y="15"/>
                    </a:lnTo>
                    <a:lnTo>
                      <a:pt x="176" y="23"/>
                    </a:lnTo>
                    <a:close/>
                  </a:path>
                </a:pathLst>
              </a:custGeom>
              <a:solidFill>
                <a:srgbClr val="603000"/>
              </a:solidFill>
              <a:ln w="9525">
                <a:solidFill>
                  <a:schemeClr val="tx2"/>
                </a:solidFill>
                <a:round/>
                <a:headEnd/>
                <a:tailEnd/>
              </a:ln>
            </p:spPr>
            <p:txBody>
              <a:bodyPr/>
              <a:lstStyle/>
              <a:p>
                <a:endParaRPr lang="en-US"/>
              </a:p>
            </p:txBody>
          </p:sp>
          <p:sp>
            <p:nvSpPr>
              <p:cNvPr id="157759" name="Oval 84"/>
              <p:cNvSpPr>
                <a:spLocks noChangeArrowheads="1"/>
              </p:cNvSpPr>
              <p:nvPr/>
            </p:nvSpPr>
            <p:spPr bwMode="auto">
              <a:xfrm>
                <a:off x="2101" y="2240"/>
                <a:ext cx="81" cy="135"/>
              </a:xfrm>
              <a:prstGeom prst="ellipse">
                <a:avLst/>
              </a:pr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60" name="Line 85"/>
              <p:cNvSpPr>
                <a:spLocks noChangeShapeType="1"/>
              </p:cNvSpPr>
              <p:nvPr/>
            </p:nvSpPr>
            <p:spPr bwMode="auto">
              <a:xfrm>
                <a:off x="1871" y="2311"/>
                <a:ext cx="233" cy="1"/>
              </a:xfrm>
              <a:prstGeom prst="line">
                <a:avLst/>
              </a:prstGeom>
              <a:noFill/>
              <a:ln w="11113">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57761" name="Group 86"/>
              <p:cNvGrpSpPr>
                <a:grpSpLocks/>
              </p:cNvGrpSpPr>
              <p:nvPr/>
            </p:nvGrpSpPr>
            <p:grpSpPr bwMode="auto">
              <a:xfrm>
                <a:off x="2139" y="2295"/>
                <a:ext cx="25" cy="48"/>
                <a:chOff x="2139" y="2295"/>
                <a:chExt cx="25" cy="48"/>
              </a:xfrm>
            </p:grpSpPr>
            <p:sp>
              <p:nvSpPr>
                <p:cNvPr id="157762" name="Oval 87"/>
                <p:cNvSpPr>
                  <a:spLocks noChangeArrowheads="1"/>
                </p:cNvSpPr>
                <p:nvPr/>
              </p:nvSpPr>
              <p:spPr bwMode="auto">
                <a:xfrm>
                  <a:off x="2139" y="2295"/>
                  <a:ext cx="25" cy="48"/>
                </a:xfrm>
                <a:prstGeom prst="ellipse">
                  <a:avLst/>
                </a:prstGeom>
                <a:solidFill>
                  <a:srgbClr val="0000FF"/>
                </a:solidFill>
                <a:ln w="9525">
                  <a:solidFill>
                    <a:schemeClr val="tx2"/>
                  </a:solidFill>
                  <a:round/>
                  <a:headEnd/>
                  <a:tailEnd/>
                </a:ln>
              </p:spPr>
              <p:txBody>
                <a:bodyPr/>
                <a:lstStyle/>
                <a:p>
                  <a:endParaRPr lang="en-US"/>
                </a:p>
              </p:txBody>
            </p:sp>
            <p:sp>
              <p:nvSpPr>
                <p:cNvPr id="157763" name="Oval 88"/>
                <p:cNvSpPr>
                  <a:spLocks noChangeArrowheads="1"/>
                </p:cNvSpPr>
                <p:nvPr/>
              </p:nvSpPr>
              <p:spPr bwMode="auto">
                <a:xfrm>
                  <a:off x="2147" y="2301"/>
                  <a:ext cx="14" cy="27"/>
                </a:xfrm>
                <a:prstGeom prst="ellipse">
                  <a:avLst/>
                </a:prstGeom>
                <a:solidFill>
                  <a:srgbClr val="FFFFFF"/>
                </a:solidFill>
                <a:ln w="9525">
                  <a:solidFill>
                    <a:schemeClr val="tx2"/>
                  </a:solidFill>
                  <a:round/>
                  <a:headEnd/>
                  <a:tailEnd/>
                </a:ln>
              </p:spPr>
              <p:txBody>
                <a:bodyPr/>
                <a:lstStyle/>
                <a:p>
                  <a:endParaRPr lang="en-US"/>
                </a:p>
              </p:txBody>
            </p:sp>
          </p:grpSp>
        </p:grpSp>
      </p:grpSp>
      <p:grpSp>
        <p:nvGrpSpPr>
          <p:cNvPr id="157699" name="Group 89"/>
          <p:cNvGrpSpPr>
            <a:grpSpLocks/>
          </p:cNvGrpSpPr>
          <p:nvPr/>
        </p:nvGrpSpPr>
        <p:grpSpPr bwMode="auto">
          <a:xfrm>
            <a:off x="5162550" y="2563813"/>
            <a:ext cx="3125788" cy="3689350"/>
            <a:chOff x="2062" y="1537"/>
            <a:chExt cx="2231" cy="2593"/>
          </a:xfrm>
        </p:grpSpPr>
        <p:grpSp>
          <p:nvGrpSpPr>
            <p:cNvPr id="157701" name="Group 90"/>
            <p:cNvGrpSpPr>
              <a:grpSpLocks/>
            </p:cNvGrpSpPr>
            <p:nvPr/>
          </p:nvGrpSpPr>
          <p:grpSpPr bwMode="auto">
            <a:xfrm>
              <a:off x="2997" y="2796"/>
              <a:ext cx="1199" cy="1334"/>
              <a:chOff x="2997" y="2796"/>
              <a:chExt cx="1199" cy="1334"/>
            </a:xfrm>
          </p:grpSpPr>
          <p:grpSp>
            <p:nvGrpSpPr>
              <p:cNvPr id="157741" name="Group 91"/>
              <p:cNvGrpSpPr>
                <a:grpSpLocks/>
              </p:cNvGrpSpPr>
              <p:nvPr/>
            </p:nvGrpSpPr>
            <p:grpSpPr bwMode="auto">
              <a:xfrm>
                <a:off x="2997" y="3898"/>
                <a:ext cx="1199" cy="232"/>
                <a:chOff x="2997" y="3898"/>
                <a:chExt cx="1199" cy="232"/>
              </a:xfrm>
            </p:grpSpPr>
            <p:sp>
              <p:nvSpPr>
                <p:cNvPr id="157743" name="Freeform 92"/>
                <p:cNvSpPr>
                  <a:spLocks/>
                </p:cNvSpPr>
                <p:nvPr/>
              </p:nvSpPr>
              <p:spPr bwMode="auto">
                <a:xfrm>
                  <a:off x="3688" y="3898"/>
                  <a:ext cx="508" cy="232"/>
                </a:xfrm>
                <a:custGeom>
                  <a:avLst/>
                  <a:gdLst>
                    <a:gd name="T0" fmla="*/ 0 w 1017"/>
                    <a:gd name="T1" fmla="*/ 0 h 465"/>
                    <a:gd name="T2" fmla="*/ 0 w 1017"/>
                    <a:gd name="T3" fmla="*/ 3 h 465"/>
                    <a:gd name="T4" fmla="*/ 0 w 1017"/>
                    <a:gd name="T5" fmla="*/ 3 h 465"/>
                    <a:gd name="T6" fmla="*/ 0 w 1017"/>
                    <a:gd name="T7" fmla="*/ 4 h 465"/>
                    <a:gd name="T8" fmla="*/ 1 w 1017"/>
                    <a:gd name="T9" fmla="*/ 4 h 465"/>
                    <a:gd name="T10" fmla="*/ 1 w 1017"/>
                    <a:gd name="T11" fmla="*/ 4 h 465"/>
                    <a:gd name="T12" fmla="*/ 2 w 1017"/>
                    <a:gd name="T13" fmla="*/ 4 h 465"/>
                    <a:gd name="T14" fmla="*/ 3 w 1017"/>
                    <a:gd name="T15" fmla="*/ 5 h 465"/>
                    <a:gd name="T16" fmla="*/ 4 w 1017"/>
                    <a:gd name="T17" fmla="*/ 5 h 465"/>
                    <a:gd name="T18" fmla="*/ 4 w 1017"/>
                    <a:gd name="T19" fmla="*/ 4 h 465"/>
                    <a:gd name="T20" fmla="*/ 4 w 1017"/>
                    <a:gd name="T21" fmla="*/ 5 h 465"/>
                    <a:gd name="T22" fmla="*/ 5 w 1017"/>
                    <a:gd name="T23" fmla="*/ 5 h 465"/>
                    <a:gd name="T24" fmla="*/ 5 w 1017"/>
                    <a:gd name="T25" fmla="*/ 5 h 465"/>
                    <a:gd name="T26" fmla="*/ 6 w 1017"/>
                    <a:gd name="T27" fmla="*/ 5 h 465"/>
                    <a:gd name="T28" fmla="*/ 7 w 1017"/>
                    <a:gd name="T29" fmla="*/ 6 h 465"/>
                    <a:gd name="T30" fmla="*/ 9 w 1017"/>
                    <a:gd name="T31" fmla="*/ 6 h 465"/>
                    <a:gd name="T32" fmla="*/ 11 w 1017"/>
                    <a:gd name="T33" fmla="*/ 7 h 465"/>
                    <a:gd name="T34" fmla="*/ 12 w 1017"/>
                    <a:gd name="T35" fmla="*/ 7 h 465"/>
                    <a:gd name="T36" fmla="*/ 13 w 1017"/>
                    <a:gd name="T37" fmla="*/ 7 h 465"/>
                    <a:gd name="T38" fmla="*/ 14 w 1017"/>
                    <a:gd name="T39" fmla="*/ 7 h 465"/>
                    <a:gd name="T40" fmla="*/ 14 w 1017"/>
                    <a:gd name="T41" fmla="*/ 6 h 465"/>
                    <a:gd name="T42" fmla="*/ 15 w 1017"/>
                    <a:gd name="T43" fmla="*/ 6 h 465"/>
                    <a:gd name="T44" fmla="*/ 15 w 1017"/>
                    <a:gd name="T45" fmla="*/ 6 h 465"/>
                    <a:gd name="T46" fmla="*/ 15 w 1017"/>
                    <a:gd name="T47" fmla="*/ 6 h 465"/>
                    <a:gd name="T48" fmla="*/ 15 w 1017"/>
                    <a:gd name="T49" fmla="*/ 5 h 465"/>
                    <a:gd name="T50" fmla="*/ 15 w 1017"/>
                    <a:gd name="T51" fmla="*/ 4 h 465"/>
                    <a:gd name="T52" fmla="*/ 15 w 1017"/>
                    <a:gd name="T53" fmla="*/ 4 h 465"/>
                    <a:gd name="T54" fmla="*/ 15 w 1017"/>
                    <a:gd name="T55" fmla="*/ 4 h 465"/>
                    <a:gd name="T56" fmla="*/ 15 w 1017"/>
                    <a:gd name="T57" fmla="*/ 3 h 465"/>
                    <a:gd name="T58" fmla="*/ 14 w 1017"/>
                    <a:gd name="T59" fmla="*/ 3 h 465"/>
                    <a:gd name="T60" fmla="*/ 13 w 1017"/>
                    <a:gd name="T61" fmla="*/ 2 h 465"/>
                    <a:gd name="T62" fmla="*/ 11 w 1017"/>
                    <a:gd name="T63" fmla="*/ 2 h 465"/>
                    <a:gd name="T64" fmla="*/ 10 w 1017"/>
                    <a:gd name="T65" fmla="*/ 1 h 465"/>
                    <a:gd name="T66" fmla="*/ 8 w 1017"/>
                    <a:gd name="T67" fmla="*/ 0 h 465"/>
                    <a:gd name="T68" fmla="*/ 0 w 1017"/>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7" h="465">
                      <a:moveTo>
                        <a:pt x="0" y="18"/>
                      </a:moveTo>
                      <a:lnTo>
                        <a:pt x="0" y="199"/>
                      </a:lnTo>
                      <a:lnTo>
                        <a:pt x="0" y="245"/>
                      </a:lnTo>
                      <a:lnTo>
                        <a:pt x="36" y="266"/>
                      </a:lnTo>
                      <a:lnTo>
                        <a:pt x="74" y="281"/>
                      </a:lnTo>
                      <a:lnTo>
                        <a:pt x="111" y="294"/>
                      </a:lnTo>
                      <a:lnTo>
                        <a:pt x="155" y="305"/>
                      </a:lnTo>
                      <a:lnTo>
                        <a:pt x="211" y="320"/>
                      </a:lnTo>
                      <a:lnTo>
                        <a:pt x="269" y="330"/>
                      </a:lnTo>
                      <a:lnTo>
                        <a:pt x="302" y="302"/>
                      </a:lnTo>
                      <a:lnTo>
                        <a:pt x="315" y="320"/>
                      </a:lnTo>
                      <a:lnTo>
                        <a:pt x="333" y="336"/>
                      </a:lnTo>
                      <a:lnTo>
                        <a:pt x="359" y="349"/>
                      </a:lnTo>
                      <a:lnTo>
                        <a:pt x="385" y="364"/>
                      </a:lnTo>
                      <a:lnTo>
                        <a:pt x="476" y="401"/>
                      </a:lnTo>
                      <a:lnTo>
                        <a:pt x="590" y="434"/>
                      </a:lnTo>
                      <a:lnTo>
                        <a:pt x="711" y="458"/>
                      </a:lnTo>
                      <a:lnTo>
                        <a:pt x="789" y="465"/>
                      </a:lnTo>
                      <a:lnTo>
                        <a:pt x="841" y="465"/>
                      </a:lnTo>
                      <a:lnTo>
                        <a:pt x="900" y="457"/>
                      </a:lnTo>
                      <a:lnTo>
                        <a:pt x="935" y="445"/>
                      </a:lnTo>
                      <a:lnTo>
                        <a:pt x="961" y="434"/>
                      </a:lnTo>
                      <a:lnTo>
                        <a:pt x="983" y="419"/>
                      </a:lnTo>
                      <a:lnTo>
                        <a:pt x="1012" y="396"/>
                      </a:lnTo>
                      <a:lnTo>
                        <a:pt x="1017" y="334"/>
                      </a:lnTo>
                      <a:lnTo>
                        <a:pt x="1015" y="308"/>
                      </a:lnTo>
                      <a:lnTo>
                        <a:pt x="1010" y="289"/>
                      </a:lnTo>
                      <a:lnTo>
                        <a:pt x="999" y="268"/>
                      </a:lnTo>
                      <a:lnTo>
                        <a:pt x="981" y="248"/>
                      </a:lnTo>
                      <a:lnTo>
                        <a:pt x="958" y="233"/>
                      </a:lnTo>
                      <a:lnTo>
                        <a:pt x="843" y="188"/>
                      </a:lnTo>
                      <a:lnTo>
                        <a:pt x="732" y="137"/>
                      </a:lnTo>
                      <a:lnTo>
                        <a:pt x="641" y="85"/>
                      </a:lnTo>
                      <a:lnTo>
                        <a:pt x="567" y="0"/>
                      </a:lnTo>
                      <a:lnTo>
                        <a:pt x="0" y="18"/>
                      </a:lnTo>
                      <a:close/>
                    </a:path>
                  </a:pathLst>
                </a:custGeom>
                <a:solidFill>
                  <a:srgbClr val="000000"/>
                </a:solidFill>
                <a:ln w="9525">
                  <a:solidFill>
                    <a:schemeClr val="tx2"/>
                  </a:solidFill>
                  <a:round/>
                  <a:headEnd/>
                  <a:tailEnd/>
                </a:ln>
              </p:spPr>
              <p:txBody>
                <a:bodyPr/>
                <a:lstStyle/>
                <a:p>
                  <a:endParaRPr lang="en-US"/>
                </a:p>
              </p:txBody>
            </p:sp>
            <p:sp>
              <p:nvSpPr>
                <p:cNvPr id="157744" name="Freeform 93"/>
                <p:cNvSpPr>
                  <a:spLocks/>
                </p:cNvSpPr>
                <p:nvPr/>
              </p:nvSpPr>
              <p:spPr bwMode="auto">
                <a:xfrm>
                  <a:off x="2997" y="3898"/>
                  <a:ext cx="567" cy="208"/>
                </a:xfrm>
                <a:custGeom>
                  <a:avLst/>
                  <a:gdLst>
                    <a:gd name="T0" fmla="*/ 7 w 1134"/>
                    <a:gd name="T1" fmla="*/ 1 h 416"/>
                    <a:gd name="T2" fmla="*/ 6 w 1134"/>
                    <a:gd name="T3" fmla="*/ 1 h 416"/>
                    <a:gd name="T4" fmla="*/ 5 w 1134"/>
                    <a:gd name="T5" fmla="*/ 2 h 416"/>
                    <a:gd name="T6" fmla="*/ 4 w 1134"/>
                    <a:gd name="T7" fmla="*/ 3 h 416"/>
                    <a:gd name="T8" fmla="*/ 2 w 1134"/>
                    <a:gd name="T9" fmla="*/ 3 h 416"/>
                    <a:gd name="T10" fmla="*/ 1 w 1134"/>
                    <a:gd name="T11" fmla="*/ 3 h 416"/>
                    <a:gd name="T12" fmla="*/ 1 w 1134"/>
                    <a:gd name="T13" fmla="*/ 4 h 416"/>
                    <a:gd name="T14" fmla="*/ 1 w 1134"/>
                    <a:gd name="T15" fmla="*/ 4 h 416"/>
                    <a:gd name="T16" fmla="*/ 1 w 1134"/>
                    <a:gd name="T17" fmla="*/ 4 h 416"/>
                    <a:gd name="T18" fmla="*/ 1 w 1134"/>
                    <a:gd name="T19" fmla="*/ 4 h 416"/>
                    <a:gd name="T20" fmla="*/ 0 w 1134"/>
                    <a:gd name="T21" fmla="*/ 5 h 416"/>
                    <a:gd name="T22" fmla="*/ 1 w 1134"/>
                    <a:gd name="T23" fmla="*/ 5 h 416"/>
                    <a:gd name="T24" fmla="*/ 1 w 1134"/>
                    <a:gd name="T25" fmla="*/ 5 h 416"/>
                    <a:gd name="T26" fmla="*/ 1 w 1134"/>
                    <a:gd name="T27" fmla="*/ 6 h 416"/>
                    <a:gd name="T28" fmla="*/ 1 w 1134"/>
                    <a:gd name="T29" fmla="*/ 6 h 416"/>
                    <a:gd name="T30" fmla="*/ 1 w 1134"/>
                    <a:gd name="T31" fmla="*/ 6 h 416"/>
                    <a:gd name="T32" fmla="*/ 3 w 1134"/>
                    <a:gd name="T33" fmla="*/ 7 h 416"/>
                    <a:gd name="T34" fmla="*/ 4 w 1134"/>
                    <a:gd name="T35" fmla="*/ 7 h 416"/>
                    <a:gd name="T36" fmla="*/ 5 w 1134"/>
                    <a:gd name="T37" fmla="*/ 7 h 416"/>
                    <a:gd name="T38" fmla="*/ 6 w 1134"/>
                    <a:gd name="T39" fmla="*/ 7 h 416"/>
                    <a:gd name="T40" fmla="*/ 7 w 1134"/>
                    <a:gd name="T41" fmla="*/ 7 h 416"/>
                    <a:gd name="T42" fmla="*/ 9 w 1134"/>
                    <a:gd name="T43" fmla="*/ 6 h 416"/>
                    <a:gd name="T44" fmla="*/ 11 w 1134"/>
                    <a:gd name="T45" fmla="*/ 6 h 416"/>
                    <a:gd name="T46" fmla="*/ 13 w 1134"/>
                    <a:gd name="T47" fmla="*/ 5 h 416"/>
                    <a:gd name="T48" fmla="*/ 14 w 1134"/>
                    <a:gd name="T49" fmla="*/ 5 h 416"/>
                    <a:gd name="T50" fmla="*/ 15 w 1134"/>
                    <a:gd name="T51" fmla="*/ 5 h 416"/>
                    <a:gd name="T52" fmla="*/ 15 w 1134"/>
                    <a:gd name="T53" fmla="*/ 5 h 416"/>
                    <a:gd name="T54" fmla="*/ 16 w 1134"/>
                    <a:gd name="T55" fmla="*/ 5 h 416"/>
                    <a:gd name="T56" fmla="*/ 17 w 1134"/>
                    <a:gd name="T57" fmla="*/ 5 h 416"/>
                    <a:gd name="T58" fmla="*/ 18 w 1134"/>
                    <a:gd name="T59" fmla="*/ 5 h 416"/>
                    <a:gd name="T60" fmla="*/ 18 w 1134"/>
                    <a:gd name="T61" fmla="*/ 4 h 416"/>
                    <a:gd name="T62" fmla="*/ 18 w 1134"/>
                    <a:gd name="T63" fmla="*/ 4 h 416"/>
                    <a:gd name="T64" fmla="*/ 18 w 1134"/>
                    <a:gd name="T65" fmla="*/ 2 h 416"/>
                    <a:gd name="T66" fmla="*/ 18 w 1134"/>
                    <a:gd name="T67" fmla="*/ 1 h 416"/>
                    <a:gd name="T68" fmla="*/ 9 w 1134"/>
                    <a:gd name="T69" fmla="*/ 0 h 416"/>
                    <a:gd name="T70" fmla="*/ 7 w 1134"/>
                    <a:gd name="T71" fmla="*/ 1 h 4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4" h="416">
                      <a:moveTo>
                        <a:pt x="435" y="23"/>
                      </a:moveTo>
                      <a:lnTo>
                        <a:pt x="372" y="62"/>
                      </a:lnTo>
                      <a:lnTo>
                        <a:pt x="299" y="106"/>
                      </a:lnTo>
                      <a:lnTo>
                        <a:pt x="196" y="139"/>
                      </a:lnTo>
                      <a:lnTo>
                        <a:pt x="100" y="167"/>
                      </a:lnTo>
                      <a:lnTo>
                        <a:pt x="64" y="181"/>
                      </a:lnTo>
                      <a:lnTo>
                        <a:pt x="35" y="199"/>
                      </a:lnTo>
                      <a:lnTo>
                        <a:pt x="20" y="212"/>
                      </a:lnTo>
                      <a:lnTo>
                        <a:pt x="10" y="225"/>
                      </a:lnTo>
                      <a:lnTo>
                        <a:pt x="4" y="250"/>
                      </a:lnTo>
                      <a:lnTo>
                        <a:pt x="0" y="266"/>
                      </a:lnTo>
                      <a:lnTo>
                        <a:pt x="4" y="286"/>
                      </a:lnTo>
                      <a:lnTo>
                        <a:pt x="7" y="312"/>
                      </a:lnTo>
                      <a:lnTo>
                        <a:pt x="17" y="339"/>
                      </a:lnTo>
                      <a:lnTo>
                        <a:pt x="31" y="354"/>
                      </a:lnTo>
                      <a:lnTo>
                        <a:pt x="57" y="367"/>
                      </a:lnTo>
                      <a:lnTo>
                        <a:pt x="131" y="395"/>
                      </a:lnTo>
                      <a:lnTo>
                        <a:pt x="201" y="409"/>
                      </a:lnTo>
                      <a:lnTo>
                        <a:pt x="266" y="416"/>
                      </a:lnTo>
                      <a:lnTo>
                        <a:pt x="331" y="414"/>
                      </a:lnTo>
                      <a:lnTo>
                        <a:pt x="426" y="400"/>
                      </a:lnTo>
                      <a:lnTo>
                        <a:pt x="533" y="382"/>
                      </a:lnTo>
                      <a:lnTo>
                        <a:pt x="678" y="344"/>
                      </a:lnTo>
                      <a:lnTo>
                        <a:pt x="820" y="299"/>
                      </a:lnTo>
                      <a:lnTo>
                        <a:pt x="838" y="313"/>
                      </a:lnTo>
                      <a:lnTo>
                        <a:pt x="904" y="310"/>
                      </a:lnTo>
                      <a:lnTo>
                        <a:pt x="960" y="302"/>
                      </a:lnTo>
                      <a:lnTo>
                        <a:pt x="1010" y="297"/>
                      </a:lnTo>
                      <a:lnTo>
                        <a:pt x="1062" y="282"/>
                      </a:lnTo>
                      <a:lnTo>
                        <a:pt x="1103" y="266"/>
                      </a:lnTo>
                      <a:lnTo>
                        <a:pt x="1134" y="238"/>
                      </a:lnTo>
                      <a:lnTo>
                        <a:pt x="1134" y="202"/>
                      </a:lnTo>
                      <a:lnTo>
                        <a:pt x="1129" y="106"/>
                      </a:lnTo>
                      <a:lnTo>
                        <a:pt x="1119" y="5"/>
                      </a:lnTo>
                      <a:lnTo>
                        <a:pt x="517" y="0"/>
                      </a:lnTo>
                      <a:lnTo>
                        <a:pt x="435" y="23"/>
                      </a:lnTo>
                      <a:close/>
                    </a:path>
                  </a:pathLst>
                </a:custGeom>
                <a:solidFill>
                  <a:srgbClr val="000000"/>
                </a:solidFill>
                <a:ln w="9525">
                  <a:solidFill>
                    <a:schemeClr val="tx2"/>
                  </a:solidFill>
                  <a:round/>
                  <a:headEnd/>
                  <a:tailEnd/>
                </a:ln>
              </p:spPr>
              <p:txBody>
                <a:bodyPr/>
                <a:lstStyle/>
                <a:p>
                  <a:endParaRPr lang="en-US"/>
                </a:p>
              </p:txBody>
            </p:sp>
          </p:grpSp>
          <p:sp>
            <p:nvSpPr>
              <p:cNvPr id="157742" name="Freeform 94"/>
              <p:cNvSpPr>
                <a:spLocks/>
              </p:cNvSpPr>
              <p:nvPr/>
            </p:nvSpPr>
            <p:spPr bwMode="auto">
              <a:xfrm>
                <a:off x="3220" y="2796"/>
                <a:ext cx="798" cy="1160"/>
              </a:xfrm>
              <a:custGeom>
                <a:avLst/>
                <a:gdLst>
                  <a:gd name="T0" fmla="*/ 2 w 1596"/>
                  <a:gd name="T1" fmla="*/ 10 h 2320"/>
                  <a:gd name="T2" fmla="*/ 2 w 1596"/>
                  <a:gd name="T3" fmla="*/ 15 h 2320"/>
                  <a:gd name="T4" fmla="*/ 2 w 1596"/>
                  <a:gd name="T5" fmla="*/ 20 h 2320"/>
                  <a:gd name="T6" fmla="*/ 2 w 1596"/>
                  <a:gd name="T7" fmla="*/ 24 h 2320"/>
                  <a:gd name="T8" fmla="*/ 1 w 1596"/>
                  <a:gd name="T9" fmla="*/ 28 h 2320"/>
                  <a:gd name="T10" fmla="*/ 2 w 1596"/>
                  <a:gd name="T11" fmla="*/ 30 h 2320"/>
                  <a:gd name="T12" fmla="*/ 1 w 1596"/>
                  <a:gd name="T13" fmla="*/ 33 h 2320"/>
                  <a:gd name="T14" fmla="*/ 1 w 1596"/>
                  <a:gd name="T15" fmla="*/ 34 h 2320"/>
                  <a:gd name="T16" fmla="*/ 1 w 1596"/>
                  <a:gd name="T17" fmla="*/ 34 h 2320"/>
                  <a:gd name="T18" fmla="*/ 0 w 1596"/>
                  <a:gd name="T19" fmla="*/ 35 h 2320"/>
                  <a:gd name="T20" fmla="*/ 2 w 1596"/>
                  <a:gd name="T21" fmla="*/ 36 h 2320"/>
                  <a:gd name="T22" fmla="*/ 3 w 1596"/>
                  <a:gd name="T23" fmla="*/ 36 h 2320"/>
                  <a:gd name="T24" fmla="*/ 4 w 1596"/>
                  <a:gd name="T25" fmla="*/ 36 h 2320"/>
                  <a:gd name="T26" fmla="*/ 5 w 1596"/>
                  <a:gd name="T27" fmla="*/ 37 h 2320"/>
                  <a:gd name="T28" fmla="*/ 6 w 1596"/>
                  <a:gd name="T29" fmla="*/ 37 h 2320"/>
                  <a:gd name="T30" fmla="*/ 7 w 1596"/>
                  <a:gd name="T31" fmla="*/ 36 h 2320"/>
                  <a:gd name="T32" fmla="*/ 8 w 1596"/>
                  <a:gd name="T33" fmla="*/ 36 h 2320"/>
                  <a:gd name="T34" fmla="*/ 10 w 1596"/>
                  <a:gd name="T35" fmla="*/ 36 h 2320"/>
                  <a:gd name="T36" fmla="*/ 10 w 1596"/>
                  <a:gd name="T37" fmla="*/ 36 h 2320"/>
                  <a:gd name="T38" fmla="*/ 11 w 1596"/>
                  <a:gd name="T39" fmla="*/ 35 h 2320"/>
                  <a:gd name="T40" fmla="*/ 12 w 1596"/>
                  <a:gd name="T41" fmla="*/ 25 h 2320"/>
                  <a:gd name="T42" fmla="*/ 13 w 1596"/>
                  <a:gd name="T43" fmla="*/ 16 h 2320"/>
                  <a:gd name="T44" fmla="*/ 14 w 1596"/>
                  <a:gd name="T45" fmla="*/ 21 h 2320"/>
                  <a:gd name="T46" fmla="*/ 14 w 1596"/>
                  <a:gd name="T47" fmla="*/ 25 h 2320"/>
                  <a:gd name="T48" fmla="*/ 15 w 1596"/>
                  <a:gd name="T49" fmla="*/ 35 h 2320"/>
                  <a:gd name="T50" fmla="*/ 16 w 1596"/>
                  <a:gd name="T51" fmla="*/ 36 h 2320"/>
                  <a:gd name="T52" fmla="*/ 17 w 1596"/>
                  <a:gd name="T53" fmla="*/ 36 h 2320"/>
                  <a:gd name="T54" fmla="*/ 17 w 1596"/>
                  <a:gd name="T55" fmla="*/ 36 h 2320"/>
                  <a:gd name="T56" fmla="*/ 19 w 1596"/>
                  <a:gd name="T57" fmla="*/ 36 h 2320"/>
                  <a:gd name="T58" fmla="*/ 20 w 1596"/>
                  <a:gd name="T59" fmla="*/ 37 h 2320"/>
                  <a:gd name="T60" fmla="*/ 22 w 1596"/>
                  <a:gd name="T61" fmla="*/ 37 h 2320"/>
                  <a:gd name="T62" fmla="*/ 23 w 1596"/>
                  <a:gd name="T63" fmla="*/ 37 h 2320"/>
                  <a:gd name="T64" fmla="*/ 24 w 1596"/>
                  <a:gd name="T65" fmla="*/ 37 h 2320"/>
                  <a:gd name="T66" fmla="*/ 25 w 1596"/>
                  <a:gd name="T67" fmla="*/ 36 h 2320"/>
                  <a:gd name="T68" fmla="*/ 24 w 1596"/>
                  <a:gd name="T69" fmla="*/ 33 h 2320"/>
                  <a:gd name="T70" fmla="*/ 24 w 1596"/>
                  <a:gd name="T71" fmla="*/ 28 h 2320"/>
                  <a:gd name="T72" fmla="*/ 24 w 1596"/>
                  <a:gd name="T73" fmla="*/ 24 h 2320"/>
                  <a:gd name="T74" fmla="*/ 24 w 1596"/>
                  <a:gd name="T75" fmla="*/ 18 h 2320"/>
                  <a:gd name="T76" fmla="*/ 23 w 1596"/>
                  <a:gd name="T77" fmla="*/ 12 h 2320"/>
                  <a:gd name="T78" fmla="*/ 23 w 1596"/>
                  <a:gd name="T79" fmla="*/ 8 h 2320"/>
                  <a:gd name="T80" fmla="*/ 22 w 1596"/>
                  <a:gd name="T81" fmla="*/ 0 h 2320"/>
                  <a:gd name="T82" fmla="*/ 18 w 1596"/>
                  <a:gd name="T83" fmla="*/ 1 h 2320"/>
                  <a:gd name="T84" fmla="*/ 13 w 1596"/>
                  <a:gd name="T85" fmla="*/ 2 h 2320"/>
                  <a:gd name="T86" fmla="*/ 7 w 1596"/>
                  <a:gd name="T87" fmla="*/ 2 h 2320"/>
                  <a:gd name="T88" fmla="*/ 1 w 1596"/>
                  <a:gd name="T89" fmla="*/ 1 h 2320"/>
                  <a:gd name="T90" fmla="*/ 2 w 1596"/>
                  <a:gd name="T91" fmla="*/ 10 h 2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96" h="2320">
                    <a:moveTo>
                      <a:pt x="117" y="588"/>
                    </a:moveTo>
                    <a:lnTo>
                      <a:pt x="112" y="958"/>
                    </a:lnTo>
                    <a:lnTo>
                      <a:pt x="112" y="1240"/>
                    </a:lnTo>
                    <a:lnTo>
                      <a:pt x="88" y="1509"/>
                    </a:lnTo>
                    <a:lnTo>
                      <a:pt x="63" y="1739"/>
                    </a:lnTo>
                    <a:lnTo>
                      <a:pt x="75" y="1910"/>
                    </a:lnTo>
                    <a:lnTo>
                      <a:pt x="29" y="2095"/>
                    </a:lnTo>
                    <a:lnTo>
                      <a:pt x="19" y="2133"/>
                    </a:lnTo>
                    <a:lnTo>
                      <a:pt x="11" y="2169"/>
                    </a:lnTo>
                    <a:lnTo>
                      <a:pt x="0" y="2229"/>
                    </a:lnTo>
                    <a:lnTo>
                      <a:pt x="97" y="2279"/>
                    </a:lnTo>
                    <a:lnTo>
                      <a:pt x="140" y="2292"/>
                    </a:lnTo>
                    <a:lnTo>
                      <a:pt x="195" y="2302"/>
                    </a:lnTo>
                    <a:lnTo>
                      <a:pt x="282" y="2309"/>
                    </a:lnTo>
                    <a:lnTo>
                      <a:pt x="345" y="2309"/>
                    </a:lnTo>
                    <a:lnTo>
                      <a:pt x="425" y="2301"/>
                    </a:lnTo>
                    <a:lnTo>
                      <a:pt x="510" y="2286"/>
                    </a:lnTo>
                    <a:lnTo>
                      <a:pt x="578" y="2271"/>
                    </a:lnTo>
                    <a:lnTo>
                      <a:pt x="633" y="2253"/>
                    </a:lnTo>
                    <a:lnTo>
                      <a:pt x="674" y="2231"/>
                    </a:lnTo>
                    <a:lnTo>
                      <a:pt x="751" y="1540"/>
                    </a:lnTo>
                    <a:lnTo>
                      <a:pt x="795" y="983"/>
                    </a:lnTo>
                    <a:lnTo>
                      <a:pt x="866" y="1338"/>
                    </a:lnTo>
                    <a:lnTo>
                      <a:pt x="888" y="1545"/>
                    </a:lnTo>
                    <a:lnTo>
                      <a:pt x="930" y="2234"/>
                    </a:lnTo>
                    <a:lnTo>
                      <a:pt x="977" y="2248"/>
                    </a:lnTo>
                    <a:lnTo>
                      <a:pt x="1026" y="2261"/>
                    </a:lnTo>
                    <a:lnTo>
                      <a:pt x="1086" y="2276"/>
                    </a:lnTo>
                    <a:lnTo>
                      <a:pt x="1160" y="2289"/>
                    </a:lnTo>
                    <a:lnTo>
                      <a:pt x="1278" y="2309"/>
                    </a:lnTo>
                    <a:lnTo>
                      <a:pt x="1366" y="2318"/>
                    </a:lnTo>
                    <a:lnTo>
                      <a:pt x="1449" y="2320"/>
                    </a:lnTo>
                    <a:lnTo>
                      <a:pt x="1513" y="2312"/>
                    </a:lnTo>
                    <a:lnTo>
                      <a:pt x="1596" y="2294"/>
                    </a:lnTo>
                    <a:lnTo>
                      <a:pt x="1533" y="2056"/>
                    </a:lnTo>
                    <a:lnTo>
                      <a:pt x="1523" y="1778"/>
                    </a:lnTo>
                    <a:lnTo>
                      <a:pt x="1526" y="1496"/>
                    </a:lnTo>
                    <a:lnTo>
                      <a:pt x="1490" y="1093"/>
                    </a:lnTo>
                    <a:lnTo>
                      <a:pt x="1466" y="753"/>
                    </a:lnTo>
                    <a:lnTo>
                      <a:pt x="1419" y="499"/>
                    </a:lnTo>
                    <a:lnTo>
                      <a:pt x="1407" y="0"/>
                    </a:lnTo>
                    <a:lnTo>
                      <a:pt x="1133" y="59"/>
                    </a:lnTo>
                    <a:lnTo>
                      <a:pt x="822" y="116"/>
                    </a:lnTo>
                    <a:lnTo>
                      <a:pt x="412" y="116"/>
                    </a:lnTo>
                    <a:lnTo>
                      <a:pt x="63" y="59"/>
                    </a:lnTo>
                    <a:lnTo>
                      <a:pt x="117" y="588"/>
                    </a:lnTo>
                    <a:close/>
                  </a:path>
                </a:pathLst>
              </a:custGeom>
              <a:solidFill>
                <a:srgbClr val="404040"/>
              </a:solidFill>
              <a:ln w="11113">
                <a:solidFill>
                  <a:schemeClr val="tx2"/>
                </a:solidFill>
                <a:prstDash val="solid"/>
                <a:round/>
                <a:headEnd/>
                <a:tailEnd/>
              </a:ln>
            </p:spPr>
            <p:txBody>
              <a:bodyPr/>
              <a:lstStyle/>
              <a:p>
                <a:endParaRPr lang="en-US"/>
              </a:p>
            </p:txBody>
          </p:sp>
        </p:grpSp>
        <p:grpSp>
          <p:nvGrpSpPr>
            <p:cNvPr id="157702" name="Group 95"/>
            <p:cNvGrpSpPr>
              <a:grpSpLocks/>
            </p:cNvGrpSpPr>
            <p:nvPr/>
          </p:nvGrpSpPr>
          <p:grpSpPr bwMode="auto">
            <a:xfrm>
              <a:off x="2953" y="2085"/>
              <a:ext cx="1181" cy="828"/>
              <a:chOff x="2953" y="2085"/>
              <a:chExt cx="1181" cy="828"/>
            </a:xfrm>
          </p:grpSpPr>
          <p:sp>
            <p:nvSpPr>
              <p:cNvPr id="157738" name="Freeform 96"/>
              <p:cNvSpPr>
                <a:spLocks/>
              </p:cNvSpPr>
              <p:nvPr/>
            </p:nvSpPr>
            <p:spPr bwMode="auto">
              <a:xfrm>
                <a:off x="2953" y="2098"/>
                <a:ext cx="1181" cy="815"/>
              </a:xfrm>
              <a:custGeom>
                <a:avLst/>
                <a:gdLst>
                  <a:gd name="T0" fmla="*/ 15 w 2362"/>
                  <a:gd name="T1" fmla="*/ 0 h 1631"/>
                  <a:gd name="T2" fmla="*/ 12 w 2362"/>
                  <a:gd name="T3" fmla="*/ 0 h 1631"/>
                  <a:gd name="T4" fmla="*/ 11 w 2362"/>
                  <a:gd name="T5" fmla="*/ 0 h 1631"/>
                  <a:gd name="T6" fmla="*/ 8 w 2362"/>
                  <a:gd name="T7" fmla="*/ 0 h 1631"/>
                  <a:gd name="T8" fmla="*/ 6 w 2362"/>
                  <a:gd name="T9" fmla="*/ 0 h 1631"/>
                  <a:gd name="T10" fmla="*/ 4 w 2362"/>
                  <a:gd name="T11" fmla="*/ 0 h 1631"/>
                  <a:gd name="T12" fmla="*/ 3 w 2362"/>
                  <a:gd name="T13" fmla="*/ 1 h 1631"/>
                  <a:gd name="T14" fmla="*/ 0 w 2362"/>
                  <a:gd name="T15" fmla="*/ 1 h 1631"/>
                  <a:gd name="T16" fmla="*/ 1 w 2362"/>
                  <a:gd name="T17" fmla="*/ 7 h 1631"/>
                  <a:gd name="T18" fmla="*/ 2 w 2362"/>
                  <a:gd name="T19" fmla="*/ 8 h 1631"/>
                  <a:gd name="T20" fmla="*/ 4 w 2362"/>
                  <a:gd name="T21" fmla="*/ 8 h 1631"/>
                  <a:gd name="T22" fmla="*/ 5 w 2362"/>
                  <a:gd name="T23" fmla="*/ 9 h 1631"/>
                  <a:gd name="T24" fmla="*/ 6 w 2362"/>
                  <a:gd name="T25" fmla="*/ 10 h 1631"/>
                  <a:gd name="T26" fmla="*/ 6 w 2362"/>
                  <a:gd name="T27" fmla="*/ 14 h 1631"/>
                  <a:gd name="T28" fmla="*/ 6 w 2362"/>
                  <a:gd name="T29" fmla="*/ 18 h 1631"/>
                  <a:gd name="T30" fmla="*/ 6 w 2362"/>
                  <a:gd name="T31" fmla="*/ 21 h 1631"/>
                  <a:gd name="T32" fmla="*/ 6 w 2362"/>
                  <a:gd name="T33" fmla="*/ 23 h 1631"/>
                  <a:gd name="T34" fmla="*/ 7 w 2362"/>
                  <a:gd name="T35" fmla="*/ 24 h 1631"/>
                  <a:gd name="T36" fmla="*/ 8 w 2362"/>
                  <a:gd name="T37" fmla="*/ 25 h 1631"/>
                  <a:gd name="T38" fmla="*/ 12 w 2362"/>
                  <a:gd name="T39" fmla="*/ 25 h 1631"/>
                  <a:gd name="T40" fmla="*/ 16 w 2362"/>
                  <a:gd name="T41" fmla="*/ 25 h 1631"/>
                  <a:gd name="T42" fmla="*/ 21 w 2362"/>
                  <a:gd name="T43" fmla="*/ 25 h 1631"/>
                  <a:gd name="T44" fmla="*/ 26 w 2362"/>
                  <a:gd name="T45" fmla="*/ 24 h 1631"/>
                  <a:gd name="T46" fmla="*/ 28 w 2362"/>
                  <a:gd name="T47" fmla="*/ 24 h 1631"/>
                  <a:gd name="T48" fmla="*/ 30 w 2362"/>
                  <a:gd name="T49" fmla="*/ 24 h 1631"/>
                  <a:gd name="T50" fmla="*/ 31 w 2362"/>
                  <a:gd name="T51" fmla="*/ 23 h 1631"/>
                  <a:gd name="T52" fmla="*/ 31 w 2362"/>
                  <a:gd name="T53" fmla="*/ 19 h 1631"/>
                  <a:gd name="T54" fmla="*/ 31 w 2362"/>
                  <a:gd name="T55" fmla="*/ 14 h 1631"/>
                  <a:gd name="T56" fmla="*/ 32 w 2362"/>
                  <a:gd name="T57" fmla="*/ 11 h 1631"/>
                  <a:gd name="T58" fmla="*/ 32 w 2362"/>
                  <a:gd name="T59" fmla="*/ 11 h 1631"/>
                  <a:gd name="T60" fmla="*/ 33 w 2362"/>
                  <a:gd name="T61" fmla="*/ 13 h 1631"/>
                  <a:gd name="T62" fmla="*/ 35 w 2362"/>
                  <a:gd name="T63" fmla="*/ 11 h 1631"/>
                  <a:gd name="T64" fmla="*/ 37 w 2362"/>
                  <a:gd name="T65" fmla="*/ 8 h 1631"/>
                  <a:gd name="T66" fmla="*/ 35 w 2362"/>
                  <a:gd name="T67" fmla="*/ 5 h 1631"/>
                  <a:gd name="T68" fmla="*/ 33 w 2362"/>
                  <a:gd name="T69" fmla="*/ 2 h 1631"/>
                  <a:gd name="T70" fmla="*/ 32 w 2362"/>
                  <a:gd name="T71" fmla="*/ 1 h 1631"/>
                  <a:gd name="T72" fmla="*/ 30 w 2362"/>
                  <a:gd name="T73" fmla="*/ 1 h 1631"/>
                  <a:gd name="T74" fmla="*/ 27 w 2362"/>
                  <a:gd name="T75" fmla="*/ 0 h 1631"/>
                  <a:gd name="T76" fmla="*/ 25 w 2362"/>
                  <a:gd name="T77" fmla="*/ 0 h 1631"/>
                  <a:gd name="T78" fmla="*/ 24 w 2362"/>
                  <a:gd name="T79" fmla="*/ 0 h 1631"/>
                  <a:gd name="T80" fmla="*/ 22 w 2362"/>
                  <a:gd name="T81" fmla="*/ 2 h 1631"/>
                  <a:gd name="T82" fmla="*/ 19 w 2362"/>
                  <a:gd name="T83" fmla="*/ 3 h 1631"/>
                  <a:gd name="T84" fmla="*/ 15 w 2362"/>
                  <a:gd name="T85" fmla="*/ 0 h 16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62" h="1631">
                    <a:moveTo>
                      <a:pt x="916" y="15"/>
                    </a:moveTo>
                    <a:lnTo>
                      <a:pt x="764" y="10"/>
                    </a:lnTo>
                    <a:lnTo>
                      <a:pt x="672" y="25"/>
                    </a:lnTo>
                    <a:lnTo>
                      <a:pt x="497" y="15"/>
                    </a:lnTo>
                    <a:lnTo>
                      <a:pt x="372" y="0"/>
                    </a:lnTo>
                    <a:lnTo>
                      <a:pt x="235" y="49"/>
                    </a:lnTo>
                    <a:lnTo>
                      <a:pt x="142" y="98"/>
                    </a:lnTo>
                    <a:lnTo>
                      <a:pt x="0" y="93"/>
                    </a:lnTo>
                    <a:lnTo>
                      <a:pt x="12" y="505"/>
                    </a:lnTo>
                    <a:lnTo>
                      <a:pt x="128" y="523"/>
                    </a:lnTo>
                    <a:lnTo>
                      <a:pt x="245" y="565"/>
                    </a:lnTo>
                    <a:lnTo>
                      <a:pt x="284" y="590"/>
                    </a:lnTo>
                    <a:lnTo>
                      <a:pt x="323" y="658"/>
                    </a:lnTo>
                    <a:lnTo>
                      <a:pt x="367" y="901"/>
                    </a:lnTo>
                    <a:lnTo>
                      <a:pt x="367" y="1199"/>
                    </a:lnTo>
                    <a:lnTo>
                      <a:pt x="377" y="1388"/>
                    </a:lnTo>
                    <a:lnTo>
                      <a:pt x="382" y="1509"/>
                    </a:lnTo>
                    <a:lnTo>
                      <a:pt x="387" y="1567"/>
                    </a:lnTo>
                    <a:lnTo>
                      <a:pt x="492" y="1616"/>
                    </a:lnTo>
                    <a:lnTo>
                      <a:pt x="755" y="1616"/>
                    </a:lnTo>
                    <a:lnTo>
                      <a:pt x="1004" y="1631"/>
                    </a:lnTo>
                    <a:lnTo>
                      <a:pt x="1307" y="1616"/>
                    </a:lnTo>
                    <a:lnTo>
                      <a:pt x="1603" y="1592"/>
                    </a:lnTo>
                    <a:lnTo>
                      <a:pt x="1765" y="1579"/>
                    </a:lnTo>
                    <a:lnTo>
                      <a:pt x="1880" y="1569"/>
                    </a:lnTo>
                    <a:lnTo>
                      <a:pt x="1939" y="1510"/>
                    </a:lnTo>
                    <a:lnTo>
                      <a:pt x="1939" y="1268"/>
                    </a:lnTo>
                    <a:lnTo>
                      <a:pt x="1978" y="947"/>
                    </a:lnTo>
                    <a:lnTo>
                      <a:pt x="2007" y="749"/>
                    </a:lnTo>
                    <a:lnTo>
                      <a:pt x="2032" y="759"/>
                    </a:lnTo>
                    <a:lnTo>
                      <a:pt x="2095" y="877"/>
                    </a:lnTo>
                    <a:lnTo>
                      <a:pt x="2208" y="759"/>
                    </a:lnTo>
                    <a:lnTo>
                      <a:pt x="2362" y="531"/>
                    </a:lnTo>
                    <a:lnTo>
                      <a:pt x="2222" y="328"/>
                    </a:lnTo>
                    <a:lnTo>
                      <a:pt x="2110" y="186"/>
                    </a:lnTo>
                    <a:lnTo>
                      <a:pt x="2027" y="113"/>
                    </a:lnTo>
                    <a:lnTo>
                      <a:pt x="1910" y="64"/>
                    </a:lnTo>
                    <a:lnTo>
                      <a:pt x="1725" y="44"/>
                    </a:lnTo>
                    <a:lnTo>
                      <a:pt x="1545" y="44"/>
                    </a:lnTo>
                    <a:lnTo>
                      <a:pt x="1515" y="49"/>
                    </a:lnTo>
                    <a:lnTo>
                      <a:pt x="1388" y="137"/>
                    </a:lnTo>
                    <a:lnTo>
                      <a:pt x="1209" y="240"/>
                    </a:lnTo>
                    <a:lnTo>
                      <a:pt x="916" y="15"/>
                    </a:lnTo>
                    <a:close/>
                  </a:path>
                </a:pathLst>
              </a:custGeom>
              <a:solidFill>
                <a:srgbClr val="E0E0E0"/>
              </a:solidFill>
              <a:ln w="9525">
                <a:solidFill>
                  <a:schemeClr val="tx2"/>
                </a:solidFill>
                <a:round/>
                <a:headEnd/>
                <a:tailEnd/>
              </a:ln>
            </p:spPr>
            <p:txBody>
              <a:bodyPr/>
              <a:lstStyle/>
              <a:p>
                <a:endParaRPr lang="en-US"/>
              </a:p>
            </p:txBody>
          </p:sp>
          <p:sp>
            <p:nvSpPr>
              <p:cNvPr id="157739" name="Arc 97"/>
              <p:cNvSpPr>
                <a:spLocks/>
              </p:cNvSpPr>
              <p:nvPr/>
            </p:nvSpPr>
            <p:spPr bwMode="auto">
              <a:xfrm>
                <a:off x="3516" y="2166"/>
                <a:ext cx="90" cy="77"/>
              </a:xfrm>
              <a:custGeom>
                <a:avLst/>
                <a:gdLst>
                  <a:gd name="T0" fmla="*/ 0 w 37331"/>
                  <a:gd name="T1" fmla="*/ 0 h 21600"/>
                  <a:gd name="T2" fmla="*/ 0 w 37331"/>
                  <a:gd name="T3" fmla="*/ 0 h 21600"/>
                  <a:gd name="T4" fmla="*/ 0 w 37331"/>
                  <a:gd name="T5" fmla="*/ 0 h 21600"/>
                  <a:gd name="T6" fmla="*/ 0 60000 65536"/>
                  <a:gd name="T7" fmla="*/ 0 60000 65536"/>
                  <a:gd name="T8" fmla="*/ 0 60000 65536"/>
                </a:gdLst>
                <a:ahLst/>
                <a:cxnLst>
                  <a:cxn ang="T6">
                    <a:pos x="T0" y="T1"/>
                  </a:cxn>
                  <a:cxn ang="T7">
                    <a:pos x="T2" y="T3"/>
                  </a:cxn>
                  <a:cxn ang="T8">
                    <a:pos x="T4" y="T5"/>
                  </a:cxn>
                </a:cxnLst>
                <a:rect l="0" t="0" r="r" b="b"/>
                <a:pathLst>
                  <a:path w="37331" h="21600" fill="none" extrusionOk="0">
                    <a:moveTo>
                      <a:pt x="37331" y="11766"/>
                    </a:moveTo>
                    <a:cubicBezTo>
                      <a:pt x="33347" y="17899"/>
                      <a:pt x="26530" y="21599"/>
                      <a:pt x="19217" y="21600"/>
                    </a:cubicBezTo>
                    <a:cubicBezTo>
                      <a:pt x="11117" y="21600"/>
                      <a:pt x="3698" y="17068"/>
                      <a:pt x="0" y="9862"/>
                    </a:cubicBezTo>
                  </a:path>
                  <a:path w="37331" h="21600" stroke="0" extrusionOk="0">
                    <a:moveTo>
                      <a:pt x="37331" y="11766"/>
                    </a:moveTo>
                    <a:cubicBezTo>
                      <a:pt x="33347" y="17899"/>
                      <a:pt x="26530" y="21599"/>
                      <a:pt x="19217" y="21600"/>
                    </a:cubicBezTo>
                    <a:cubicBezTo>
                      <a:pt x="11117" y="21600"/>
                      <a:pt x="3698" y="17068"/>
                      <a:pt x="0" y="9862"/>
                    </a:cubicBezTo>
                    <a:lnTo>
                      <a:pt x="19217" y="0"/>
                    </a:lnTo>
                    <a:lnTo>
                      <a:pt x="37331" y="11766"/>
                    </a:lnTo>
                    <a:close/>
                  </a:path>
                </a:pathLst>
              </a:custGeom>
              <a:solidFill>
                <a:srgbClr val="C0C000"/>
              </a:solidFill>
              <a:ln w="11113">
                <a:solidFill>
                  <a:schemeClr val="tx2"/>
                </a:solidFill>
                <a:round/>
                <a:headEnd/>
                <a:tailEnd/>
              </a:ln>
            </p:spPr>
            <p:txBody>
              <a:bodyPr/>
              <a:lstStyle/>
              <a:p>
                <a:endParaRPr lang="en-US"/>
              </a:p>
            </p:txBody>
          </p:sp>
          <p:sp>
            <p:nvSpPr>
              <p:cNvPr id="157740" name="Freeform 98"/>
              <p:cNvSpPr>
                <a:spLocks/>
              </p:cNvSpPr>
              <p:nvPr/>
            </p:nvSpPr>
            <p:spPr bwMode="auto">
              <a:xfrm>
                <a:off x="3402" y="2085"/>
                <a:ext cx="309" cy="204"/>
              </a:xfrm>
              <a:custGeom>
                <a:avLst/>
                <a:gdLst>
                  <a:gd name="T0" fmla="*/ 1 w 617"/>
                  <a:gd name="T1" fmla="*/ 0 h 407"/>
                  <a:gd name="T2" fmla="*/ 0 w 617"/>
                  <a:gd name="T3" fmla="*/ 2 h 407"/>
                  <a:gd name="T4" fmla="*/ 3 w 617"/>
                  <a:gd name="T5" fmla="*/ 7 h 407"/>
                  <a:gd name="T6" fmla="*/ 5 w 617"/>
                  <a:gd name="T7" fmla="*/ 3 h 407"/>
                  <a:gd name="T8" fmla="*/ 8 w 617"/>
                  <a:gd name="T9" fmla="*/ 7 h 407"/>
                  <a:gd name="T10" fmla="*/ 10 w 617"/>
                  <a:gd name="T11" fmla="*/ 1 h 407"/>
                  <a:gd name="T12" fmla="*/ 9 w 617"/>
                  <a:gd name="T13" fmla="*/ 1 h 407"/>
                  <a:gd name="T14" fmla="*/ 5 w 617"/>
                  <a:gd name="T15" fmla="*/ 3 h 407"/>
                  <a:gd name="T16" fmla="*/ 1 w 617"/>
                  <a:gd name="T17" fmla="*/ 0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407">
                    <a:moveTo>
                      <a:pt x="55" y="0"/>
                    </a:moveTo>
                    <a:lnTo>
                      <a:pt x="0" y="77"/>
                    </a:lnTo>
                    <a:lnTo>
                      <a:pt x="184" y="407"/>
                    </a:lnTo>
                    <a:lnTo>
                      <a:pt x="316" y="155"/>
                    </a:lnTo>
                    <a:lnTo>
                      <a:pt x="474" y="389"/>
                    </a:lnTo>
                    <a:lnTo>
                      <a:pt x="617" y="62"/>
                    </a:lnTo>
                    <a:lnTo>
                      <a:pt x="566" y="10"/>
                    </a:lnTo>
                    <a:lnTo>
                      <a:pt x="316" y="158"/>
                    </a:lnTo>
                    <a:lnTo>
                      <a:pt x="55" y="0"/>
                    </a:lnTo>
                    <a:close/>
                  </a:path>
                </a:pathLst>
              </a:custGeom>
              <a:solidFill>
                <a:srgbClr val="E0E0E0"/>
              </a:solidFill>
              <a:ln w="11113">
                <a:solidFill>
                  <a:schemeClr val="tx2"/>
                </a:solidFill>
                <a:prstDash val="solid"/>
                <a:round/>
                <a:headEnd/>
                <a:tailEnd/>
              </a:ln>
            </p:spPr>
            <p:txBody>
              <a:bodyPr/>
              <a:lstStyle/>
              <a:p>
                <a:endParaRPr lang="en-US"/>
              </a:p>
            </p:txBody>
          </p:sp>
        </p:grpSp>
        <p:sp>
          <p:nvSpPr>
            <p:cNvPr id="157703" name="Freeform 99"/>
            <p:cNvSpPr>
              <a:spLocks/>
            </p:cNvSpPr>
            <p:nvPr/>
          </p:nvSpPr>
          <p:spPr bwMode="auto">
            <a:xfrm>
              <a:off x="3504" y="2233"/>
              <a:ext cx="161" cy="767"/>
            </a:xfrm>
            <a:custGeom>
              <a:avLst/>
              <a:gdLst>
                <a:gd name="T0" fmla="*/ 2 w 321"/>
                <a:gd name="T1" fmla="*/ 0 h 1533"/>
                <a:gd name="T2" fmla="*/ 1 w 321"/>
                <a:gd name="T3" fmla="*/ 6 h 1533"/>
                <a:gd name="T4" fmla="*/ 0 w 321"/>
                <a:gd name="T5" fmla="*/ 13 h 1533"/>
                <a:gd name="T6" fmla="*/ 1 w 321"/>
                <a:gd name="T7" fmla="*/ 19 h 1533"/>
                <a:gd name="T8" fmla="*/ 3 w 321"/>
                <a:gd name="T9" fmla="*/ 24 h 1533"/>
                <a:gd name="T10" fmla="*/ 6 w 321"/>
                <a:gd name="T11" fmla="*/ 19 h 1533"/>
                <a:gd name="T12" fmla="*/ 5 w 321"/>
                <a:gd name="T13" fmla="*/ 12 h 1533"/>
                <a:gd name="T14" fmla="*/ 4 w 321"/>
                <a:gd name="T15" fmla="*/ 6 h 1533"/>
                <a:gd name="T16" fmla="*/ 3 w 321"/>
                <a:gd name="T17" fmla="*/ 0 h 1533"/>
                <a:gd name="T18" fmla="*/ 2 w 321"/>
                <a:gd name="T19" fmla="*/ 0 h 15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1" h="1533">
                  <a:moveTo>
                    <a:pt x="70" y="0"/>
                  </a:moveTo>
                  <a:lnTo>
                    <a:pt x="25" y="353"/>
                  </a:lnTo>
                  <a:lnTo>
                    <a:pt x="0" y="801"/>
                  </a:lnTo>
                  <a:lnTo>
                    <a:pt x="2" y="1172"/>
                  </a:lnTo>
                  <a:lnTo>
                    <a:pt x="166" y="1533"/>
                  </a:lnTo>
                  <a:lnTo>
                    <a:pt x="321" y="1182"/>
                  </a:lnTo>
                  <a:lnTo>
                    <a:pt x="297" y="757"/>
                  </a:lnTo>
                  <a:lnTo>
                    <a:pt x="240" y="343"/>
                  </a:lnTo>
                  <a:lnTo>
                    <a:pt x="158" y="0"/>
                  </a:lnTo>
                  <a:lnTo>
                    <a:pt x="70" y="0"/>
                  </a:lnTo>
                  <a:close/>
                </a:path>
              </a:pathLst>
            </a:custGeom>
            <a:solidFill>
              <a:srgbClr val="C0C000"/>
            </a:solidFill>
            <a:ln w="11113">
              <a:solidFill>
                <a:schemeClr val="tx2"/>
              </a:solidFill>
              <a:prstDash val="solid"/>
              <a:round/>
              <a:headEnd/>
              <a:tailEnd/>
            </a:ln>
          </p:spPr>
          <p:txBody>
            <a:bodyPr/>
            <a:lstStyle/>
            <a:p>
              <a:endParaRPr lang="en-US"/>
            </a:p>
          </p:txBody>
        </p:sp>
        <p:grpSp>
          <p:nvGrpSpPr>
            <p:cNvPr id="157704" name="Group 100"/>
            <p:cNvGrpSpPr>
              <a:grpSpLocks/>
            </p:cNvGrpSpPr>
            <p:nvPr/>
          </p:nvGrpSpPr>
          <p:grpSpPr bwMode="auto">
            <a:xfrm>
              <a:off x="3339" y="1537"/>
              <a:ext cx="440" cy="629"/>
              <a:chOff x="3339" y="1537"/>
              <a:chExt cx="440" cy="629"/>
            </a:xfrm>
          </p:grpSpPr>
          <p:grpSp>
            <p:nvGrpSpPr>
              <p:cNvPr id="157724" name="Group 101"/>
              <p:cNvGrpSpPr>
                <a:grpSpLocks/>
              </p:cNvGrpSpPr>
              <p:nvPr/>
            </p:nvGrpSpPr>
            <p:grpSpPr bwMode="auto">
              <a:xfrm>
                <a:off x="3339" y="1537"/>
                <a:ext cx="440" cy="629"/>
                <a:chOff x="3339" y="1537"/>
                <a:chExt cx="440" cy="629"/>
              </a:xfrm>
            </p:grpSpPr>
            <p:grpSp>
              <p:nvGrpSpPr>
                <p:cNvPr id="157732" name="Group 102"/>
                <p:cNvGrpSpPr>
                  <a:grpSpLocks/>
                </p:cNvGrpSpPr>
                <p:nvPr/>
              </p:nvGrpSpPr>
              <p:grpSpPr bwMode="auto">
                <a:xfrm>
                  <a:off x="3339" y="1557"/>
                  <a:ext cx="440" cy="609"/>
                  <a:chOff x="3339" y="1557"/>
                  <a:chExt cx="440" cy="609"/>
                </a:xfrm>
              </p:grpSpPr>
              <p:sp>
                <p:nvSpPr>
                  <p:cNvPr id="157734" name="Arc 103"/>
                  <p:cNvSpPr>
                    <a:spLocks/>
                  </p:cNvSpPr>
                  <p:nvPr/>
                </p:nvSpPr>
                <p:spPr bwMode="auto">
                  <a:xfrm>
                    <a:off x="3719" y="1796"/>
                    <a:ext cx="60" cy="150"/>
                  </a:xfrm>
                  <a:custGeom>
                    <a:avLst/>
                    <a:gdLst>
                      <a:gd name="T0" fmla="*/ 0 w 34691"/>
                      <a:gd name="T1" fmla="*/ 0 h 43200"/>
                      <a:gd name="T2" fmla="*/ 0 w 34691"/>
                      <a:gd name="T3" fmla="*/ 0 h 43200"/>
                      <a:gd name="T4" fmla="*/ 0 w 34691"/>
                      <a:gd name="T5" fmla="*/ 0 h 43200"/>
                      <a:gd name="T6" fmla="*/ 0 60000 65536"/>
                      <a:gd name="T7" fmla="*/ 0 60000 65536"/>
                      <a:gd name="T8" fmla="*/ 0 60000 65536"/>
                    </a:gdLst>
                    <a:ahLst/>
                    <a:cxnLst>
                      <a:cxn ang="T6">
                        <a:pos x="T0" y="T1"/>
                      </a:cxn>
                      <a:cxn ang="T7">
                        <a:pos x="T2" y="T3"/>
                      </a:cxn>
                      <a:cxn ang="T8">
                        <a:pos x="T4" y="T5"/>
                      </a:cxn>
                    </a:cxnLst>
                    <a:rect l="0" t="0" r="r" b="b"/>
                    <a:pathLst>
                      <a:path w="34691" h="43200" fill="none" extrusionOk="0">
                        <a:moveTo>
                          <a:pt x="12537" y="7"/>
                        </a:moveTo>
                        <a:cubicBezTo>
                          <a:pt x="12721" y="2"/>
                          <a:pt x="12906" y="-1"/>
                          <a:pt x="13091" y="0"/>
                        </a:cubicBezTo>
                        <a:cubicBezTo>
                          <a:pt x="25020" y="0"/>
                          <a:pt x="34691" y="9670"/>
                          <a:pt x="34691" y="21600"/>
                        </a:cubicBezTo>
                        <a:cubicBezTo>
                          <a:pt x="34691" y="33529"/>
                          <a:pt x="25020" y="43200"/>
                          <a:pt x="13091" y="43200"/>
                        </a:cubicBezTo>
                        <a:cubicBezTo>
                          <a:pt x="8361" y="43200"/>
                          <a:pt x="3762" y="41647"/>
                          <a:pt x="0" y="38780"/>
                        </a:cubicBezTo>
                      </a:path>
                      <a:path w="34691" h="43200" stroke="0" extrusionOk="0">
                        <a:moveTo>
                          <a:pt x="12537" y="7"/>
                        </a:moveTo>
                        <a:cubicBezTo>
                          <a:pt x="12721" y="2"/>
                          <a:pt x="12906" y="-1"/>
                          <a:pt x="13091" y="0"/>
                        </a:cubicBezTo>
                        <a:cubicBezTo>
                          <a:pt x="25020" y="0"/>
                          <a:pt x="34691" y="9670"/>
                          <a:pt x="34691" y="21600"/>
                        </a:cubicBezTo>
                        <a:cubicBezTo>
                          <a:pt x="34691" y="33529"/>
                          <a:pt x="25020" y="43200"/>
                          <a:pt x="13091" y="43200"/>
                        </a:cubicBezTo>
                        <a:cubicBezTo>
                          <a:pt x="8361" y="43200"/>
                          <a:pt x="3762" y="41647"/>
                          <a:pt x="0" y="38780"/>
                        </a:cubicBezTo>
                        <a:lnTo>
                          <a:pt x="13091" y="21600"/>
                        </a:lnTo>
                        <a:lnTo>
                          <a:pt x="12537" y="7"/>
                        </a:lnTo>
                        <a:close/>
                      </a:path>
                    </a:pathLst>
                  </a:custGeom>
                  <a:solidFill>
                    <a:srgbClr val="FFC080"/>
                  </a:solidFill>
                  <a:ln w="11113">
                    <a:solidFill>
                      <a:schemeClr val="tx2"/>
                    </a:solidFill>
                    <a:round/>
                    <a:headEnd/>
                    <a:tailEnd/>
                  </a:ln>
                </p:spPr>
                <p:txBody>
                  <a:bodyPr/>
                  <a:lstStyle/>
                  <a:p>
                    <a:endParaRPr lang="en-US"/>
                  </a:p>
                </p:txBody>
              </p:sp>
              <p:sp>
                <p:nvSpPr>
                  <p:cNvPr id="157735" name="Arc 104"/>
                  <p:cNvSpPr>
                    <a:spLocks/>
                  </p:cNvSpPr>
                  <p:nvPr/>
                </p:nvSpPr>
                <p:spPr bwMode="auto">
                  <a:xfrm>
                    <a:off x="3339" y="1787"/>
                    <a:ext cx="61" cy="150"/>
                  </a:xfrm>
                  <a:custGeom>
                    <a:avLst/>
                    <a:gdLst>
                      <a:gd name="T0" fmla="*/ 0 w 34957"/>
                      <a:gd name="T1" fmla="*/ 0 h 43193"/>
                      <a:gd name="T2" fmla="*/ 0 w 34957"/>
                      <a:gd name="T3" fmla="*/ 0 h 43193"/>
                      <a:gd name="T4" fmla="*/ 0 w 34957"/>
                      <a:gd name="T5" fmla="*/ 0 h 43193"/>
                      <a:gd name="T6" fmla="*/ 0 60000 65536"/>
                      <a:gd name="T7" fmla="*/ 0 60000 65536"/>
                      <a:gd name="T8" fmla="*/ 0 60000 65536"/>
                    </a:gdLst>
                    <a:ahLst/>
                    <a:cxnLst>
                      <a:cxn ang="T6">
                        <a:pos x="T0" y="T1"/>
                      </a:cxn>
                      <a:cxn ang="T7">
                        <a:pos x="T2" y="T3"/>
                      </a:cxn>
                      <a:cxn ang="T8">
                        <a:pos x="T4" y="T5"/>
                      </a:cxn>
                    </a:cxnLst>
                    <a:rect l="0" t="0" r="r" b="b"/>
                    <a:pathLst>
                      <a:path w="34957" h="43193" fill="none" extrusionOk="0">
                        <a:moveTo>
                          <a:pt x="34956" y="38567"/>
                        </a:moveTo>
                        <a:cubicBezTo>
                          <a:pt x="31149" y="41564"/>
                          <a:pt x="26445" y="43192"/>
                          <a:pt x="21600" y="43193"/>
                        </a:cubicBezTo>
                        <a:cubicBezTo>
                          <a:pt x="9670" y="43193"/>
                          <a:pt x="0" y="33522"/>
                          <a:pt x="0" y="21593"/>
                        </a:cubicBezTo>
                        <a:cubicBezTo>
                          <a:pt x="-1" y="9879"/>
                          <a:pt x="9336" y="300"/>
                          <a:pt x="21046" y="0"/>
                        </a:cubicBezTo>
                      </a:path>
                      <a:path w="34957" h="43193" stroke="0" extrusionOk="0">
                        <a:moveTo>
                          <a:pt x="34956" y="38567"/>
                        </a:moveTo>
                        <a:cubicBezTo>
                          <a:pt x="31149" y="41564"/>
                          <a:pt x="26445" y="43192"/>
                          <a:pt x="21600" y="43193"/>
                        </a:cubicBezTo>
                        <a:cubicBezTo>
                          <a:pt x="9670" y="43193"/>
                          <a:pt x="0" y="33522"/>
                          <a:pt x="0" y="21593"/>
                        </a:cubicBezTo>
                        <a:cubicBezTo>
                          <a:pt x="-1" y="9879"/>
                          <a:pt x="9336" y="300"/>
                          <a:pt x="21046" y="0"/>
                        </a:cubicBezTo>
                        <a:lnTo>
                          <a:pt x="21600" y="21593"/>
                        </a:lnTo>
                        <a:lnTo>
                          <a:pt x="34956" y="38567"/>
                        </a:lnTo>
                        <a:close/>
                      </a:path>
                    </a:pathLst>
                  </a:custGeom>
                  <a:solidFill>
                    <a:srgbClr val="FFC080"/>
                  </a:solidFill>
                  <a:ln w="11113">
                    <a:solidFill>
                      <a:schemeClr val="tx2"/>
                    </a:solidFill>
                    <a:round/>
                    <a:headEnd/>
                    <a:tailEnd/>
                  </a:ln>
                </p:spPr>
                <p:txBody>
                  <a:bodyPr/>
                  <a:lstStyle/>
                  <a:p>
                    <a:endParaRPr lang="en-US"/>
                  </a:p>
                </p:txBody>
              </p:sp>
              <p:sp>
                <p:nvSpPr>
                  <p:cNvPr id="157736" name="Oval 105"/>
                  <p:cNvSpPr>
                    <a:spLocks noChangeArrowheads="1"/>
                  </p:cNvSpPr>
                  <p:nvPr/>
                </p:nvSpPr>
                <p:spPr bwMode="auto">
                  <a:xfrm>
                    <a:off x="3370" y="1602"/>
                    <a:ext cx="382" cy="564"/>
                  </a:xfrm>
                  <a:prstGeom prst="ellipse">
                    <a:avLst/>
                  </a:prstGeom>
                  <a:solidFill>
                    <a:srgbClr val="FFC080"/>
                  </a:solidFill>
                  <a:ln w="11113">
                    <a:solidFill>
                      <a:schemeClr val="tx2"/>
                    </a:solidFill>
                    <a:round/>
                    <a:headEnd/>
                    <a:tailEnd/>
                  </a:ln>
                </p:spPr>
                <p:txBody>
                  <a:bodyPr/>
                  <a:lstStyle/>
                  <a:p>
                    <a:endParaRPr lang="en-US"/>
                  </a:p>
                </p:txBody>
              </p:sp>
              <p:sp>
                <p:nvSpPr>
                  <p:cNvPr id="157737" name="Arc 106"/>
                  <p:cNvSpPr>
                    <a:spLocks/>
                  </p:cNvSpPr>
                  <p:nvPr/>
                </p:nvSpPr>
                <p:spPr bwMode="auto">
                  <a:xfrm>
                    <a:off x="3375" y="1557"/>
                    <a:ext cx="378" cy="257"/>
                  </a:xfrm>
                  <a:custGeom>
                    <a:avLst/>
                    <a:gdLst>
                      <a:gd name="T0" fmla="*/ 0 w 43189"/>
                      <a:gd name="T1" fmla="*/ 0 h 21600"/>
                      <a:gd name="T2" fmla="*/ 0 w 43189"/>
                      <a:gd name="T3" fmla="*/ 0 h 21600"/>
                      <a:gd name="T4" fmla="*/ 0 w 43189"/>
                      <a:gd name="T5" fmla="*/ 0 h 21600"/>
                      <a:gd name="T6" fmla="*/ 0 60000 65536"/>
                      <a:gd name="T7" fmla="*/ 0 60000 65536"/>
                      <a:gd name="T8" fmla="*/ 0 60000 65536"/>
                    </a:gdLst>
                    <a:ahLst/>
                    <a:cxnLst>
                      <a:cxn ang="T6">
                        <a:pos x="T0" y="T1"/>
                      </a:cxn>
                      <a:cxn ang="T7">
                        <a:pos x="T2" y="T3"/>
                      </a:cxn>
                      <a:cxn ang="T8">
                        <a:pos x="T4" y="T5"/>
                      </a:cxn>
                    </a:cxnLst>
                    <a:rect l="0" t="0" r="r" b="b"/>
                    <a:pathLst>
                      <a:path w="43189" h="21600" fill="none" extrusionOk="0">
                        <a:moveTo>
                          <a:pt x="0" y="21516"/>
                        </a:moveTo>
                        <a:cubicBezTo>
                          <a:pt x="46" y="9619"/>
                          <a:pt x="9703" y="-1"/>
                          <a:pt x="21600" y="0"/>
                        </a:cubicBezTo>
                        <a:cubicBezTo>
                          <a:pt x="33264" y="0"/>
                          <a:pt x="42821" y="9260"/>
                          <a:pt x="43189" y="20918"/>
                        </a:cubicBezTo>
                      </a:path>
                      <a:path w="43189" h="21600" stroke="0" extrusionOk="0">
                        <a:moveTo>
                          <a:pt x="0" y="21516"/>
                        </a:moveTo>
                        <a:cubicBezTo>
                          <a:pt x="46" y="9619"/>
                          <a:pt x="9703" y="-1"/>
                          <a:pt x="21600" y="0"/>
                        </a:cubicBezTo>
                        <a:cubicBezTo>
                          <a:pt x="33264" y="0"/>
                          <a:pt x="42821" y="9260"/>
                          <a:pt x="43189" y="20918"/>
                        </a:cubicBezTo>
                        <a:lnTo>
                          <a:pt x="21600" y="21600"/>
                        </a:lnTo>
                        <a:lnTo>
                          <a:pt x="0" y="21516"/>
                        </a:lnTo>
                        <a:close/>
                      </a:path>
                    </a:pathLst>
                  </a:custGeom>
                  <a:solidFill>
                    <a:srgbClr val="FFC080"/>
                  </a:solidFill>
                  <a:ln w="9525">
                    <a:solidFill>
                      <a:schemeClr val="tx2"/>
                    </a:solidFill>
                    <a:round/>
                    <a:headEnd/>
                    <a:tailEnd/>
                  </a:ln>
                </p:spPr>
                <p:txBody>
                  <a:bodyPr/>
                  <a:lstStyle/>
                  <a:p>
                    <a:endParaRPr lang="en-US"/>
                  </a:p>
                </p:txBody>
              </p:sp>
            </p:grpSp>
            <p:sp>
              <p:nvSpPr>
                <p:cNvPr id="157733" name="Freeform 107"/>
                <p:cNvSpPr>
                  <a:spLocks/>
                </p:cNvSpPr>
                <p:nvPr/>
              </p:nvSpPr>
              <p:spPr bwMode="auto">
                <a:xfrm>
                  <a:off x="3356" y="1537"/>
                  <a:ext cx="412" cy="331"/>
                </a:xfrm>
                <a:custGeom>
                  <a:avLst/>
                  <a:gdLst>
                    <a:gd name="T0" fmla="*/ 1 w 824"/>
                    <a:gd name="T1" fmla="*/ 8 h 663"/>
                    <a:gd name="T2" fmla="*/ 1 w 824"/>
                    <a:gd name="T3" fmla="*/ 7 h 663"/>
                    <a:gd name="T4" fmla="*/ 1 w 824"/>
                    <a:gd name="T5" fmla="*/ 7 h 663"/>
                    <a:gd name="T6" fmla="*/ 1 w 824"/>
                    <a:gd name="T7" fmla="*/ 5 h 663"/>
                    <a:gd name="T8" fmla="*/ 1 w 824"/>
                    <a:gd name="T9" fmla="*/ 4 h 663"/>
                    <a:gd name="T10" fmla="*/ 1 w 824"/>
                    <a:gd name="T11" fmla="*/ 3 h 663"/>
                    <a:gd name="T12" fmla="*/ 1 w 824"/>
                    <a:gd name="T13" fmla="*/ 2 h 663"/>
                    <a:gd name="T14" fmla="*/ 2 w 824"/>
                    <a:gd name="T15" fmla="*/ 1 h 663"/>
                    <a:gd name="T16" fmla="*/ 3 w 824"/>
                    <a:gd name="T17" fmla="*/ 0 h 663"/>
                    <a:gd name="T18" fmla="*/ 4 w 824"/>
                    <a:gd name="T19" fmla="*/ 0 h 663"/>
                    <a:gd name="T20" fmla="*/ 6 w 824"/>
                    <a:gd name="T21" fmla="*/ 0 h 663"/>
                    <a:gd name="T22" fmla="*/ 6 w 824"/>
                    <a:gd name="T23" fmla="*/ 0 h 663"/>
                    <a:gd name="T24" fmla="*/ 8 w 824"/>
                    <a:gd name="T25" fmla="*/ 0 h 663"/>
                    <a:gd name="T26" fmla="*/ 9 w 824"/>
                    <a:gd name="T27" fmla="*/ 0 h 663"/>
                    <a:gd name="T28" fmla="*/ 10 w 824"/>
                    <a:gd name="T29" fmla="*/ 0 h 663"/>
                    <a:gd name="T30" fmla="*/ 11 w 824"/>
                    <a:gd name="T31" fmla="*/ 0 h 663"/>
                    <a:gd name="T32" fmla="*/ 12 w 824"/>
                    <a:gd name="T33" fmla="*/ 1 h 663"/>
                    <a:gd name="T34" fmla="*/ 13 w 824"/>
                    <a:gd name="T35" fmla="*/ 1 h 663"/>
                    <a:gd name="T36" fmla="*/ 13 w 824"/>
                    <a:gd name="T37" fmla="*/ 2 h 663"/>
                    <a:gd name="T38" fmla="*/ 13 w 824"/>
                    <a:gd name="T39" fmla="*/ 3 h 663"/>
                    <a:gd name="T40" fmla="*/ 13 w 824"/>
                    <a:gd name="T41" fmla="*/ 6 h 663"/>
                    <a:gd name="T42" fmla="*/ 13 w 824"/>
                    <a:gd name="T43" fmla="*/ 10 h 663"/>
                    <a:gd name="T44" fmla="*/ 12 w 824"/>
                    <a:gd name="T45" fmla="*/ 5 h 663"/>
                    <a:gd name="T46" fmla="*/ 11 w 824"/>
                    <a:gd name="T47" fmla="*/ 3 h 663"/>
                    <a:gd name="T48" fmla="*/ 11 w 824"/>
                    <a:gd name="T49" fmla="*/ 3 h 663"/>
                    <a:gd name="T50" fmla="*/ 11 w 824"/>
                    <a:gd name="T51" fmla="*/ 3 h 663"/>
                    <a:gd name="T52" fmla="*/ 9 w 824"/>
                    <a:gd name="T53" fmla="*/ 3 h 663"/>
                    <a:gd name="T54" fmla="*/ 8 w 824"/>
                    <a:gd name="T55" fmla="*/ 3 h 663"/>
                    <a:gd name="T56" fmla="*/ 7 w 824"/>
                    <a:gd name="T57" fmla="*/ 3 h 663"/>
                    <a:gd name="T58" fmla="*/ 7 w 824"/>
                    <a:gd name="T59" fmla="*/ 4 h 663"/>
                    <a:gd name="T60" fmla="*/ 7 w 824"/>
                    <a:gd name="T61" fmla="*/ 3 h 663"/>
                    <a:gd name="T62" fmla="*/ 6 w 824"/>
                    <a:gd name="T63" fmla="*/ 3 h 663"/>
                    <a:gd name="T64" fmla="*/ 5 w 824"/>
                    <a:gd name="T65" fmla="*/ 3 h 663"/>
                    <a:gd name="T66" fmla="*/ 4 w 824"/>
                    <a:gd name="T67" fmla="*/ 3 h 663"/>
                    <a:gd name="T68" fmla="*/ 3 w 824"/>
                    <a:gd name="T69" fmla="*/ 3 h 663"/>
                    <a:gd name="T70" fmla="*/ 2 w 824"/>
                    <a:gd name="T71" fmla="*/ 3 h 663"/>
                    <a:gd name="T72" fmla="*/ 2 w 824"/>
                    <a:gd name="T73" fmla="*/ 4 h 663"/>
                    <a:gd name="T74" fmla="*/ 2 w 824"/>
                    <a:gd name="T75" fmla="*/ 5 h 663"/>
                    <a:gd name="T76" fmla="*/ 2 w 824"/>
                    <a:gd name="T77" fmla="*/ 7 h 663"/>
                    <a:gd name="T78" fmla="*/ 1 w 824"/>
                    <a:gd name="T79" fmla="*/ 8 h 663"/>
                    <a:gd name="T80" fmla="*/ 1 w 824"/>
                    <a:gd name="T81" fmla="*/ 10 h 6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4" h="663">
                      <a:moveTo>
                        <a:pt x="37" y="640"/>
                      </a:moveTo>
                      <a:lnTo>
                        <a:pt x="19" y="558"/>
                      </a:lnTo>
                      <a:lnTo>
                        <a:pt x="10" y="536"/>
                      </a:lnTo>
                      <a:lnTo>
                        <a:pt x="3" y="508"/>
                      </a:lnTo>
                      <a:lnTo>
                        <a:pt x="0" y="482"/>
                      </a:lnTo>
                      <a:lnTo>
                        <a:pt x="3" y="453"/>
                      </a:lnTo>
                      <a:lnTo>
                        <a:pt x="10" y="422"/>
                      </a:lnTo>
                      <a:lnTo>
                        <a:pt x="18" y="368"/>
                      </a:lnTo>
                      <a:lnTo>
                        <a:pt x="18" y="334"/>
                      </a:lnTo>
                      <a:lnTo>
                        <a:pt x="18" y="304"/>
                      </a:lnTo>
                      <a:lnTo>
                        <a:pt x="27" y="213"/>
                      </a:lnTo>
                      <a:lnTo>
                        <a:pt x="32" y="192"/>
                      </a:lnTo>
                      <a:lnTo>
                        <a:pt x="42" y="161"/>
                      </a:lnTo>
                      <a:lnTo>
                        <a:pt x="55" y="141"/>
                      </a:lnTo>
                      <a:lnTo>
                        <a:pt x="68" y="122"/>
                      </a:lnTo>
                      <a:lnTo>
                        <a:pt x="88" y="99"/>
                      </a:lnTo>
                      <a:lnTo>
                        <a:pt x="119" y="73"/>
                      </a:lnTo>
                      <a:lnTo>
                        <a:pt x="140" y="60"/>
                      </a:lnTo>
                      <a:lnTo>
                        <a:pt x="166" y="47"/>
                      </a:lnTo>
                      <a:lnTo>
                        <a:pt x="202" y="37"/>
                      </a:lnTo>
                      <a:lnTo>
                        <a:pt x="251" y="26"/>
                      </a:lnTo>
                      <a:lnTo>
                        <a:pt x="339" y="5"/>
                      </a:lnTo>
                      <a:lnTo>
                        <a:pt x="360" y="0"/>
                      </a:lnTo>
                      <a:lnTo>
                        <a:pt x="373" y="0"/>
                      </a:lnTo>
                      <a:lnTo>
                        <a:pt x="404" y="0"/>
                      </a:lnTo>
                      <a:lnTo>
                        <a:pt x="474" y="8"/>
                      </a:lnTo>
                      <a:lnTo>
                        <a:pt x="492" y="8"/>
                      </a:lnTo>
                      <a:lnTo>
                        <a:pt x="516" y="3"/>
                      </a:lnTo>
                      <a:lnTo>
                        <a:pt x="536" y="1"/>
                      </a:lnTo>
                      <a:lnTo>
                        <a:pt x="591" y="8"/>
                      </a:lnTo>
                      <a:lnTo>
                        <a:pt x="673" y="40"/>
                      </a:lnTo>
                      <a:lnTo>
                        <a:pt x="686" y="49"/>
                      </a:lnTo>
                      <a:lnTo>
                        <a:pt x="697" y="60"/>
                      </a:lnTo>
                      <a:lnTo>
                        <a:pt x="708" y="71"/>
                      </a:lnTo>
                      <a:lnTo>
                        <a:pt x="760" y="97"/>
                      </a:lnTo>
                      <a:lnTo>
                        <a:pt x="774" y="109"/>
                      </a:lnTo>
                      <a:lnTo>
                        <a:pt x="782" y="120"/>
                      </a:lnTo>
                      <a:lnTo>
                        <a:pt x="793" y="140"/>
                      </a:lnTo>
                      <a:lnTo>
                        <a:pt x="801" y="190"/>
                      </a:lnTo>
                      <a:lnTo>
                        <a:pt x="808" y="255"/>
                      </a:lnTo>
                      <a:lnTo>
                        <a:pt x="814" y="299"/>
                      </a:lnTo>
                      <a:lnTo>
                        <a:pt x="814" y="426"/>
                      </a:lnTo>
                      <a:lnTo>
                        <a:pt x="824" y="526"/>
                      </a:lnTo>
                      <a:lnTo>
                        <a:pt x="782" y="663"/>
                      </a:lnTo>
                      <a:lnTo>
                        <a:pt x="764" y="557"/>
                      </a:lnTo>
                      <a:lnTo>
                        <a:pt x="733" y="350"/>
                      </a:lnTo>
                      <a:lnTo>
                        <a:pt x="718" y="278"/>
                      </a:lnTo>
                      <a:lnTo>
                        <a:pt x="700" y="246"/>
                      </a:lnTo>
                      <a:lnTo>
                        <a:pt x="690" y="234"/>
                      </a:lnTo>
                      <a:lnTo>
                        <a:pt x="677" y="226"/>
                      </a:lnTo>
                      <a:lnTo>
                        <a:pt x="663" y="221"/>
                      </a:lnTo>
                      <a:lnTo>
                        <a:pt x="646" y="216"/>
                      </a:lnTo>
                      <a:lnTo>
                        <a:pt x="568" y="221"/>
                      </a:lnTo>
                      <a:lnTo>
                        <a:pt x="537" y="220"/>
                      </a:lnTo>
                      <a:lnTo>
                        <a:pt x="497" y="228"/>
                      </a:lnTo>
                      <a:lnTo>
                        <a:pt x="474" y="233"/>
                      </a:lnTo>
                      <a:lnTo>
                        <a:pt x="456" y="239"/>
                      </a:lnTo>
                      <a:lnTo>
                        <a:pt x="441" y="244"/>
                      </a:lnTo>
                      <a:lnTo>
                        <a:pt x="422" y="255"/>
                      </a:lnTo>
                      <a:lnTo>
                        <a:pt x="400" y="265"/>
                      </a:lnTo>
                      <a:lnTo>
                        <a:pt x="404" y="251"/>
                      </a:lnTo>
                      <a:lnTo>
                        <a:pt x="394" y="237"/>
                      </a:lnTo>
                      <a:lnTo>
                        <a:pt x="384" y="233"/>
                      </a:lnTo>
                      <a:lnTo>
                        <a:pt x="357" y="224"/>
                      </a:lnTo>
                      <a:lnTo>
                        <a:pt x="334" y="223"/>
                      </a:lnTo>
                      <a:lnTo>
                        <a:pt x="319" y="223"/>
                      </a:lnTo>
                      <a:lnTo>
                        <a:pt x="300" y="226"/>
                      </a:lnTo>
                      <a:lnTo>
                        <a:pt x="236" y="239"/>
                      </a:lnTo>
                      <a:lnTo>
                        <a:pt x="216" y="242"/>
                      </a:lnTo>
                      <a:lnTo>
                        <a:pt x="159" y="236"/>
                      </a:lnTo>
                      <a:lnTo>
                        <a:pt x="141" y="236"/>
                      </a:lnTo>
                      <a:lnTo>
                        <a:pt x="128" y="241"/>
                      </a:lnTo>
                      <a:lnTo>
                        <a:pt x="114" y="257"/>
                      </a:lnTo>
                      <a:lnTo>
                        <a:pt x="107" y="278"/>
                      </a:lnTo>
                      <a:lnTo>
                        <a:pt x="104" y="314"/>
                      </a:lnTo>
                      <a:lnTo>
                        <a:pt x="96" y="369"/>
                      </a:lnTo>
                      <a:lnTo>
                        <a:pt x="91" y="439"/>
                      </a:lnTo>
                      <a:lnTo>
                        <a:pt x="73" y="474"/>
                      </a:lnTo>
                      <a:lnTo>
                        <a:pt x="63" y="500"/>
                      </a:lnTo>
                      <a:lnTo>
                        <a:pt x="55" y="532"/>
                      </a:lnTo>
                      <a:lnTo>
                        <a:pt x="50" y="560"/>
                      </a:lnTo>
                      <a:lnTo>
                        <a:pt x="37" y="640"/>
                      </a:lnTo>
                      <a:close/>
                    </a:path>
                  </a:pathLst>
                </a:custGeom>
                <a:solidFill>
                  <a:srgbClr val="201000"/>
                </a:solidFill>
                <a:ln w="9525">
                  <a:solidFill>
                    <a:schemeClr val="tx2"/>
                  </a:solidFill>
                  <a:round/>
                  <a:headEnd/>
                  <a:tailEnd/>
                </a:ln>
              </p:spPr>
              <p:txBody>
                <a:bodyPr/>
                <a:lstStyle/>
                <a:p>
                  <a:endParaRPr lang="en-US"/>
                </a:p>
              </p:txBody>
            </p:sp>
          </p:grpSp>
          <p:grpSp>
            <p:nvGrpSpPr>
              <p:cNvPr id="157725" name="Group 108"/>
              <p:cNvGrpSpPr>
                <a:grpSpLocks/>
              </p:cNvGrpSpPr>
              <p:nvPr/>
            </p:nvGrpSpPr>
            <p:grpSpPr bwMode="auto">
              <a:xfrm>
                <a:off x="3432" y="1732"/>
                <a:ext cx="266" cy="319"/>
                <a:chOff x="3432" y="1732"/>
                <a:chExt cx="266" cy="319"/>
              </a:xfrm>
            </p:grpSpPr>
            <p:sp>
              <p:nvSpPr>
                <p:cNvPr id="157726" name="Freeform 109"/>
                <p:cNvSpPr>
                  <a:spLocks/>
                </p:cNvSpPr>
                <p:nvPr/>
              </p:nvSpPr>
              <p:spPr bwMode="auto">
                <a:xfrm>
                  <a:off x="3523" y="1846"/>
                  <a:ext cx="89" cy="136"/>
                </a:xfrm>
                <a:custGeom>
                  <a:avLst/>
                  <a:gdLst>
                    <a:gd name="T0" fmla="*/ 3 w 177"/>
                    <a:gd name="T1" fmla="*/ 0 h 272"/>
                    <a:gd name="T2" fmla="*/ 3 w 177"/>
                    <a:gd name="T3" fmla="*/ 2 h 272"/>
                    <a:gd name="T4" fmla="*/ 3 w 177"/>
                    <a:gd name="T5" fmla="*/ 2 h 272"/>
                    <a:gd name="T6" fmla="*/ 3 w 177"/>
                    <a:gd name="T7" fmla="*/ 3 h 272"/>
                    <a:gd name="T8" fmla="*/ 3 w 177"/>
                    <a:gd name="T9" fmla="*/ 3 h 272"/>
                    <a:gd name="T10" fmla="*/ 3 w 177"/>
                    <a:gd name="T11" fmla="*/ 3 h 272"/>
                    <a:gd name="T12" fmla="*/ 3 w 177"/>
                    <a:gd name="T13" fmla="*/ 4 h 272"/>
                    <a:gd name="T14" fmla="*/ 3 w 177"/>
                    <a:gd name="T15" fmla="*/ 4 h 272"/>
                    <a:gd name="T16" fmla="*/ 3 w 177"/>
                    <a:gd name="T17" fmla="*/ 4 h 272"/>
                    <a:gd name="T18" fmla="*/ 3 w 177"/>
                    <a:gd name="T19" fmla="*/ 4 h 272"/>
                    <a:gd name="T20" fmla="*/ 3 w 177"/>
                    <a:gd name="T21" fmla="*/ 5 h 272"/>
                    <a:gd name="T22" fmla="*/ 2 w 177"/>
                    <a:gd name="T23" fmla="*/ 5 h 272"/>
                    <a:gd name="T24" fmla="*/ 2 w 177"/>
                    <a:gd name="T25" fmla="*/ 5 h 272"/>
                    <a:gd name="T26" fmla="*/ 1 w 177"/>
                    <a:gd name="T27" fmla="*/ 5 h 272"/>
                    <a:gd name="T28" fmla="*/ 1 w 177"/>
                    <a:gd name="T29" fmla="*/ 5 h 272"/>
                    <a:gd name="T30" fmla="*/ 1 w 177"/>
                    <a:gd name="T31" fmla="*/ 4 h 272"/>
                    <a:gd name="T32" fmla="*/ 1 w 177"/>
                    <a:gd name="T33" fmla="*/ 4 h 272"/>
                    <a:gd name="T34" fmla="*/ 1 w 177"/>
                    <a:gd name="T35" fmla="*/ 4 h 272"/>
                    <a:gd name="T36" fmla="*/ 0 w 177"/>
                    <a:gd name="T37" fmla="*/ 4 h 272"/>
                    <a:gd name="T38" fmla="*/ 1 w 177"/>
                    <a:gd name="T39" fmla="*/ 4 h 272"/>
                    <a:gd name="T40" fmla="*/ 1 w 177"/>
                    <a:gd name="T41" fmla="*/ 3 h 272"/>
                    <a:gd name="T42" fmla="*/ 1 w 177"/>
                    <a:gd name="T43" fmla="*/ 3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272">
                      <a:moveTo>
                        <a:pt x="140" y="0"/>
                      </a:moveTo>
                      <a:lnTo>
                        <a:pt x="150" y="83"/>
                      </a:lnTo>
                      <a:lnTo>
                        <a:pt x="159" y="124"/>
                      </a:lnTo>
                      <a:lnTo>
                        <a:pt x="167" y="141"/>
                      </a:lnTo>
                      <a:lnTo>
                        <a:pt x="172" y="156"/>
                      </a:lnTo>
                      <a:lnTo>
                        <a:pt x="177" y="177"/>
                      </a:lnTo>
                      <a:lnTo>
                        <a:pt x="177" y="200"/>
                      </a:lnTo>
                      <a:lnTo>
                        <a:pt x="172" y="225"/>
                      </a:lnTo>
                      <a:lnTo>
                        <a:pt x="164" y="239"/>
                      </a:lnTo>
                      <a:lnTo>
                        <a:pt x="154" y="251"/>
                      </a:lnTo>
                      <a:lnTo>
                        <a:pt x="133" y="262"/>
                      </a:lnTo>
                      <a:lnTo>
                        <a:pt x="109" y="270"/>
                      </a:lnTo>
                      <a:lnTo>
                        <a:pt x="88" y="272"/>
                      </a:lnTo>
                      <a:lnTo>
                        <a:pt x="58" y="270"/>
                      </a:lnTo>
                      <a:lnTo>
                        <a:pt x="39" y="264"/>
                      </a:lnTo>
                      <a:lnTo>
                        <a:pt x="23" y="254"/>
                      </a:lnTo>
                      <a:lnTo>
                        <a:pt x="13" y="246"/>
                      </a:lnTo>
                      <a:lnTo>
                        <a:pt x="5" y="233"/>
                      </a:lnTo>
                      <a:lnTo>
                        <a:pt x="0" y="216"/>
                      </a:lnTo>
                      <a:lnTo>
                        <a:pt x="3" y="198"/>
                      </a:lnTo>
                      <a:lnTo>
                        <a:pt x="9" y="174"/>
                      </a:lnTo>
                      <a:lnTo>
                        <a:pt x="14" y="153"/>
                      </a:lnTo>
                    </a:path>
                  </a:pathLst>
                </a:custGeom>
                <a:noFill/>
                <a:ln w="11113">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27" name="Arc 110"/>
                <p:cNvSpPr>
                  <a:spLocks/>
                </p:cNvSpPr>
                <p:nvPr/>
              </p:nvSpPr>
              <p:spPr bwMode="auto">
                <a:xfrm>
                  <a:off x="3485" y="2012"/>
                  <a:ext cx="160" cy="39"/>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Lst>
                  <a:ahLst/>
                  <a:cxnLst>
                    <a:cxn ang="T6">
                      <a:pos x="T0" y="T1"/>
                    </a:cxn>
                    <a:cxn ang="T7">
                      <a:pos x="T2" y="T3"/>
                    </a:cxn>
                    <a:cxn ang="T8">
                      <a:pos x="T4" y="T5"/>
                    </a:cxn>
                  </a:cxnLst>
                  <a:rect l="0" t="0" r="r" b="b"/>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lnTo>
                        <a:pt x="43200" y="0"/>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28" name="Arc 111"/>
                <p:cNvSpPr>
                  <a:spLocks/>
                </p:cNvSpPr>
                <p:nvPr/>
              </p:nvSpPr>
              <p:spPr bwMode="auto">
                <a:xfrm>
                  <a:off x="3432" y="1755"/>
                  <a:ext cx="81" cy="43"/>
                </a:xfrm>
                <a:custGeom>
                  <a:avLst/>
                  <a:gdLst>
                    <a:gd name="T0" fmla="*/ 0 w 21595"/>
                    <a:gd name="T1" fmla="*/ 0 h 21599"/>
                    <a:gd name="T2" fmla="*/ 0 w 21595"/>
                    <a:gd name="T3" fmla="*/ 0 h 21599"/>
                    <a:gd name="T4" fmla="*/ 0 w 21595"/>
                    <a:gd name="T5" fmla="*/ 0 h 21599"/>
                    <a:gd name="T6" fmla="*/ 0 60000 65536"/>
                    <a:gd name="T7" fmla="*/ 0 60000 65536"/>
                    <a:gd name="T8" fmla="*/ 0 60000 65536"/>
                  </a:gdLst>
                  <a:ahLst/>
                  <a:cxnLst>
                    <a:cxn ang="T6">
                      <a:pos x="T0" y="T1"/>
                    </a:cxn>
                    <a:cxn ang="T7">
                      <a:pos x="T2" y="T3"/>
                    </a:cxn>
                    <a:cxn ang="T8">
                      <a:pos x="T4" y="T5"/>
                    </a:cxn>
                  </a:cxnLst>
                  <a:rect l="0" t="0" r="r" b="b"/>
                  <a:pathLst>
                    <a:path w="21595" h="21599" fill="none" extrusionOk="0">
                      <a:moveTo>
                        <a:pt x="0" y="21117"/>
                      </a:moveTo>
                      <a:cubicBezTo>
                        <a:pt x="260" y="9474"/>
                        <a:pt x="9702" y="134"/>
                        <a:pt x="21347" y="0"/>
                      </a:cubicBezTo>
                    </a:path>
                    <a:path w="21595" h="21599" stroke="0" extrusionOk="0">
                      <a:moveTo>
                        <a:pt x="0" y="21117"/>
                      </a:moveTo>
                      <a:cubicBezTo>
                        <a:pt x="260" y="9474"/>
                        <a:pt x="9702" y="134"/>
                        <a:pt x="21347" y="0"/>
                      </a:cubicBezTo>
                      <a:lnTo>
                        <a:pt x="21595" y="21599"/>
                      </a:lnTo>
                      <a:lnTo>
                        <a:pt x="0" y="21117"/>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29" name="Arc 112"/>
                <p:cNvSpPr>
                  <a:spLocks/>
                </p:cNvSpPr>
                <p:nvPr/>
              </p:nvSpPr>
              <p:spPr bwMode="auto">
                <a:xfrm>
                  <a:off x="3608" y="1732"/>
                  <a:ext cx="90" cy="66"/>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Lst>
                  <a:ahLst/>
                  <a:cxnLst>
                    <a:cxn ang="T6">
                      <a:pos x="T0" y="T1"/>
                    </a:cxn>
                    <a:cxn ang="T7">
                      <a:pos x="T2" y="T3"/>
                    </a:cxn>
                    <a:cxn ang="T8">
                      <a:pos x="T4" y="T5"/>
                    </a:cxn>
                  </a:cxnLst>
                  <a:rect l="0" t="0" r="r" b="b"/>
                  <a:pathLst>
                    <a:path w="21598" h="21600" fill="none" extrusionOk="0">
                      <a:moveTo>
                        <a:pt x="-1" y="0"/>
                      </a:moveTo>
                      <a:cubicBezTo>
                        <a:pt x="11803" y="0"/>
                        <a:pt x="21421" y="9474"/>
                        <a:pt x="21597" y="21277"/>
                      </a:cubicBezTo>
                    </a:path>
                    <a:path w="21598" h="21600" stroke="0" extrusionOk="0">
                      <a:moveTo>
                        <a:pt x="-1" y="0"/>
                      </a:moveTo>
                      <a:cubicBezTo>
                        <a:pt x="11803" y="0"/>
                        <a:pt x="21421" y="9474"/>
                        <a:pt x="21597" y="21277"/>
                      </a:cubicBezTo>
                      <a:lnTo>
                        <a:pt x="0" y="21600"/>
                      </a:lnTo>
                      <a:lnTo>
                        <a:pt x="-1" y="0"/>
                      </a:lnTo>
                      <a:close/>
                    </a:path>
                  </a:pathLst>
                </a:custGeom>
                <a:noFill/>
                <a:ln w="11113">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30" name="Line 113"/>
                <p:cNvSpPr>
                  <a:spLocks noChangeShapeType="1"/>
                </p:cNvSpPr>
                <p:nvPr/>
              </p:nvSpPr>
              <p:spPr bwMode="auto">
                <a:xfrm>
                  <a:off x="3616" y="1810"/>
                  <a:ext cx="81" cy="14"/>
                </a:xfrm>
                <a:prstGeom prst="line">
                  <a:avLst/>
                </a:prstGeom>
                <a:noFill/>
                <a:ln w="11113">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Line 114"/>
                <p:cNvSpPr>
                  <a:spLocks noChangeShapeType="1"/>
                </p:cNvSpPr>
                <p:nvPr/>
              </p:nvSpPr>
              <p:spPr bwMode="auto">
                <a:xfrm flipH="1">
                  <a:off x="3444" y="1809"/>
                  <a:ext cx="82" cy="14"/>
                </a:xfrm>
                <a:prstGeom prst="line">
                  <a:avLst/>
                </a:prstGeom>
                <a:noFill/>
                <a:ln w="11113">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57705" name="Group 115"/>
            <p:cNvGrpSpPr>
              <a:grpSpLocks/>
            </p:cNvGrpSpPr>
            <p:nvPr/>
          </p:nvGrpSpPr>
          <p:grpSpPr bwMode="auto">
            <a:xfrm>
              <a:off x="3684" y="2917"/>
              <a:ext cx="240" cy="289"/>
              <a:chOff x="3684" y="2917"/>
              <a:chExt cx="240" cy="289"/>
            </a:xfrm>
          </p:grpSpPr>
          <p:sp>
            <p:nvSpPr>
              <p:cNvPr id="157722" name="Arc 116"/>
              <p:cNvSpPr>
                <a:spLocks/>
              </p:cNvSpPr>
              <p:nvPr/>
            </p:nvSpPr>
            <p:spPr bwMode="auto">
              <a:xfrm>
                <a:off x="3684" y="2917"/>
                <a:ext cx="216" cy="289"/>
              </a:xfrm>
              <a:custGeom>
                <a:avLst/>
                <a:gdLst>
                  <a:gd name="T0" fmla="*/ 0 w 41157"/>
                  <a:gd name="T1" fmla="*/ 0 h 31637"/>
                  <a:gd name="T2" fmla="*/ 0 w 41157"/>
                  <a:gd name="T3" fmla="*/ 0 h 31637"/>
                  <a:gd name="T4" fmla="*/ 0 w 41157"/>
                  <a:gd name="T5" fmla="*/ 0 h 31637"/>
                  <a:gd name="T6" fmla="*/ 0 60000 65536"/>
                  <a:gd name="T7" fmla="*/ 0 60000 65536"/>
                  <a:gd name="T8" fmla="*/ 0 60000 65536"/>
                </a:gdLst>
                <a:ahLst/>
                <a:cxnLst>
                  <a:cxn ang="T6">
                    <a:pos x="T0" y="T1"/>
                  </a:cxn>
                  <a:cxn ang="T7">
                    <a:pos x="T2" y="T3"/>
                  </a:cxn>
                  <a:cxn ang="T8">
                    <a:pos x="T4" y="T5"/>
                  </a:cxn>
                </a:cxnLst>
                <a:rect l="0" t="0" r="r" b="b"/>
                <a:pathLst>
                  <a:path w="41157" h="31637" fill="none" extrusionOk="0">
                    <a:moveTo>
                      <a:pt x="41157" y="19206"/>
                    </a:moveTo>
                    <a:cubicBezTo>
                      <a:pt x="37600" y="26792"/>
                      <a:pt x="29978" y="31636"/>
                      <a:pt x="21600" y="31637"/>
                    </a:cubicBezTo>
                    <a:cubicBezTo>
                      <a:pt x="9670" y="31637"/>
                      <a:pt x="0" y="21966"/>
                      <a:pt x="0" y="10037"/>
                    </a:cubicBezTo>
                    <a:cubicBezTo>
                      <a:pt x="-1" y="6540"/>
                      <a:pt x="848" y="3096"/>
                      <a:pt x="2473" y="-1"/>
                    </a:cubicBezTo>
                  </a:path>
                  <a:path w="41157" h="31637" stroke="0" extrusionOk="0">
                    <a:moveTo>
                      <a:pt x="41157" y="19206"/>
                    </a:moveTo>
                    <a:cubicBezTo>
                      <a:pt x="37600" y="26792"/>
                      <a:pt x="29978" y="31636"/>
                      <a:pt x="21600" y="31637"/>
                    </a:cubicBezTo>
                    <a:cubicBezTo>
                      <a:pt x="9670" y="31637"/>
                      <a:pt x="0" y="21966"/>
                      <a:pt x="0" y="10037"/>
                    </a:cubicBezTo>
                    <a:cubicBezTo>
                      <a:pt x="-1" y="6540"/>
                      <a:pt x="848" y="3096"/>
                      <a:pt x="2473" y="-1"/>
                    </a:cubicBezTo>
                    <a:lnTo>
                      <a:pt x="21600" y="10037"/>
                    </a:lnTo>
                    <a:lnTo>
                      <a:pt x="41157" y="19206"/>
                    </a:lnTo>
                    <a:close/>
                  </a:path>
                </a:pathLst>
              </a:custGeom>
              <a:solidFill>
                <a:srgbClr val="404040"/>
              </a:solidFill>
              <a:ln w="9525">
                <a:solidFill>
                  <a:schemeClr val="tx2"/>
                </a:solidFill>
                <a:round/>
                <a:headEnd/>
                <a:tailEnd/>
              </a:ln>
            </p:spPr>
            <p:txBody>
              <a:bodyPr/>
              <a:lstStyle/>
              <a:p>
                <a:endParaRPr lang="en-US"/>
              </a:p>
            </p:txBody>
          </p:sp>
          <p:sp>
            <p:nvSpPr>
              <p:cNvPr id="157723" name="Line 117"/>
              <p:cNvSpPr>
                <a:spLocks noChangeShapeType="1"/>
              </p:cNvSpPr>
              <p:nvPr/>
            </p:nvSpPr>
            <p:spPr bwMode="auto">
              <a:xfrm>
                <a:off x="3694" y="2917"/>
                <a:ext cx="230" cy="196"/>
              </a:xfrm>
              <a:prstGeom prst="line">
                <a:avLst/>
              </a:prstGeom>
              <a:noFill/>
              <a:ln w="11113">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7706" name="Group 118"/>
            <p:cNvGrpSpPr>
              <a:grpSpLocks/>
            </p:cNvGrpSpPr>
            <p:nvPr/>
          </p:nvGrpSpPr>
          <p:grpSpPr bwMode="auto">
            <a:xfrm>
              <a:off x="2062" y="2018"/>
              <a:ext cx="1443" cy="1181"/>
              <a:chOff x="2062" y="2018"/>
              <a:chExt cx="1443" cy="1181"/>
            </a:xfrm>
          </p:grpSpPr>
          <p:grpSp>
            <p:nvGrpSpPr>
              <p:cNvPr id="157714" name="Group 119"/>
              <p:cNvGrpSpPr>
                <a:grpSpLocks/>
              </p:cNvGrpSpPr>
              <p:nvPr/>
            </p:nvGrpSpPr>
            <p:grpSpPr bwMode="auto">
              <a:xfrm>
                <a:off x="2062" y="2018"/>
                <a:ext cx="288" cy="380"/>
                <a:chOff x="2062" y="2018"/>
                <a:chExt cx="288" cy="380"/>
              </a:xfrm>
            </p:grpSpPr>
            <p:grpSp>
              <p:nvGrpSpPr>
                <p:cNvPr id="157718" name="Group 120"/>
                <p:cNvGrpSpPr>
                  <a:grpSpLocks/>
                </p:cNvGrpSpPr>
                <p:nvPr/>
              </p:nvGrpSpPr>
              <p:grpSpPr bwMode="auto">
                <a:xfrm>
                  <a:off x="2062" y="2018"/>
                  <a:ext cx="268" cy="380"/>
                  <a:chOff x="2062" y="2018"/>
                  <a:chExt cx="268" cy="380"/>
                </a:xfrm>
              </p:grpSpPr>
              <p:sp>
                <p:nvSpPr>
                  <p:cNvPr id="157720" name="Freeform 121"/>
                  <p:cNvSpPr>
                    <a:spLocks/>
                  </p:cNvSpPr>
                  <p:nvPr/>
                </p:nvSpPr>
                <p:spPr bwMode="auto">
                  <a:xfrm>
                    <a:off x="2062" y="2018"/>
                    <a:ext cx="268" cy="380"/>
                  </a:xfrm>
                  <a:custGeom>
                    <a:avLst/>
                    <a:gdLst>
                      <a:gd name="T0" fmla="*/ 9 w 536"/>
                      <a:gd name="T1" fmla="*/ 5 h 760"/>
                      <a:gd name="T2" fmla="*/ 7 w 536"/>
                      <a:gd name="T3" fmla="*/ 5 h 760"/>
                      <a:gd name="T4" fmla="*/ 7 w 536"/>
                      <a:gd name="T5" fmla="*/ 5 h 760"/>
                      <a:gd name="T6" fmla="*/ 6 w 536"/>
                      <a:gd name="T7" fmla="*/ 4 h 760"/>
                      <a:gd name="T8" fmla="*/ 5 w 536"/>
                      <a:gd name="T9" fmla="*/ 3 h 760"/>
                      <a:gd name="T10" fmla="*/ 5 w 536"/>
                      <a:gd name="T11" fmla="*/ 2 h 760"/>
                      <a:gd name="T12" fmla="*/ 4 w 536"/>
                      <a:gd name="T13" fmla="*/ 2 h 760"/>
                      <a:gd name="T14" fmla="*/ 3 w 536"/>
                      <a:gd name="T15" fmla="*/ 1 h 760"/>
                      <a:gd name="T16" fmla="*/ 2 w 536"/>
                      <a:gd name="T17" fmla="*/ 1 h 760"/>
                      <a:gd name="T18" fmla="*/ 1 w 536"/>
                      <a:gd name="T19" fmla="*/ 0 h 760"/>
                      <a:gd name="T20" fmla="*/ 1 w 536"/>
                      <a:gd name="T21" fmla="*/ 1 h 760"/>
                      <a:gd name="T22" fmla="*/ 1 w 536"/>
                      <a:gd name="T23" fmla="*/ 1 h 760"/>
                      <a:gd name="T24" fmla="*/ 0 w 536"/>
                      <a:gd name="T25" fmla="*/ 1 h 760"/>
                      <a:gd name="T26" fmla="*/ 0 w 536"/>
                      <a:gd name="T27" fmla="*/ 1 h 760"/>
                      <a:gd name="T28" fmla="*/ 1 w 536"/>
                      <a:gd name="T29" fmla="*/ 1 h 760"/>
                      <a:gd name="T30" fmla="*/ 1 w 536"/>
                      <a:gd name="T31" fmla="*/ 1 h 760"/>
                      <a:gd name="T32" fmla="*/ 1 w 536"/>
                      <a:gd name="T33" fmla="*/ 2 h 760"/>
                      <a:gd name="T34" fmla="*/ 2 w 536"/>
                      <a:gd name="T35" fmla="*/ 2 h 760"/>
                      <a:gd name="T36" fmla="*/ 2 w 536"/>
                      <a:gd name="T37" fmla="*/ 3 h 760"/>
                      <a:gd name="T38" fmla="*/ 4 w 536"/>
                      <a:gd name="T39" fmla="*/ 4 h 760"/>
                      <a:gd name="T40" fmla="*/ 4 w 536"/>
                      <a:gd name="T41" fmla="*/ 6 h 760"/>
                      <a:gd name="T42" fmla="*/ 4 w 536"/>
                      <a:gd name="T43" fmla="*/ 7 h 760"/>
                      <a:gd name="T44" fmla="*/ 5 w 536"/>
                      <a:gd name="T45" fmla="*/ 8 h 760"/>
                      <a:gd name="T46" fmla="*/ 4 w 536"/>
                      <a:gd name="T47" fmla="*/ 10 h 760"/>
                      <a:gd name="T48" fmla="*/ 3 w 536"/>
                      <a:gd name="T49" fmla="*/ 11 h 760"/>
                      <a:gd name="T50" fmla="*/ 3 w 536"/>
                      <a:gd name="T51" fmla="*/ 11 h 760"/>
                      <a:gd name="T52" fmla="*/ 2 w 536"/>
                      <a:gd name="T53" fmla="*/ 11 h 760"/>
                      <a:gd name="T54" fmla="*/ 1 w 536"/>
                      <a:gd name="T55" fmla="*/ 11 h 760"/>
                      <a:gd name="T56" fmla="*/ 1 w 536"/>
                      <a:gd name="T57" fmla="*/ 11 h 760"/>
                      <a:gd name="T58" fmla="*/ 1 w 536"/>
                      <a:gd name="T59" fmla="*/ 11 h 760"/>
                      <a:gd name="T60" fmla="*/ 1 w 536"/>
                      <a:gd name="T61" fmla="*/ 12 h 760"/>
                      <a:gd name="T62" fmla="*/ 1 w 536"/>
                      <a:gd name="T63" fmla="*/ 12 h 760"/>
                      <a:gd name="T64" fmla="*/ 3 w 536"/>
                      <a:gd name="T65" fmla="*/ 12 h 760"/>
                      <a:gd name="T66" fmla="*/ 4 w 536"/>
                      <a:gd name="T67" fmla="*/ 12 h 760"/>
                      <a:gd name="T68" fmla="*/ 5 w 536"/>
                      <a:gd name="T69" fmla="*/ 12 h 760"/>
                      <a:gd name="T70" fmla="*/ 5 w 536"/>
                      <a:gd name="T71" fmla="*/ 12 h 760"/>
                      <a:gd name="T72" fmla="*/ 5 w 536"/>
                      <a:gd name="T73" fmla="*/ 12 h 760"/>
                      <a:gd name="T74" fmla="*/ 6 w 536"/>
                      <a:gd name="T75" fmla="*/ 11 h 760"/>
                      <a:gd name="T76" fmla="*/ 7 w 536"/>
                      <a:gd name="T77" fmla="*/ 10 h 760"/>
                      <a:gd name="T78" fmla="*/ 8 w 536"/>
                      <a:gd name="T79" fmla="*/ 10 h 760"/>
                      <a:gd name="T80" fmla="*/ 8 w 536"/>
                      <a:gd name="T81" fmla="*/ 9 h 760"/>
                      <a:gd name="T82" fmla="*/ 8 w 536"/>
                      <a:gd name="T83" fmla="*/ 9 h 760"/>
                      <a:gd name="T84" fmla="*/ 9 w 536"/>
                      <a:gd name="T85" fmla="*/ 9 h 760"/>
                      <a:gd name="T86" fmla="*/ 9 w 536"/>
                      <a:gd name="T87" fmla="*/ 5 h 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6" h="760">
                        <a:moveTo>
                          <a:pt x="536" y="303"/>
                        </a:moveTo>
                        <a:lnTo>
                          <a:pt x="440" y="295"/>
                        </a:lnTo>
                        <a:lnTo>
                          <a:pt x="398" y="268"/>
                        </a:lnTo>
                        <a:lnTo>
                          <a:pt x="372" y="242"/>
                        </a:lnTo>
                        <a:lnTo>
                          <a:pt x="318" y="178"/>
                        </a:lnTo>
                        <a:lnTo>
                          <a:pt x="289" y="121"/>
                        </a:lnTo>
                        <a:lnTo>
                          <a:pt x="211" y="67"/>
                        </a:lnTo>
                        <a:lnTo>
                          <a:pt x="137" y="28"/>
                        </a:lnTo>
                        <a:lnTo>
                          <a:pt x="95" y="10"/>
                        </a:lnTo>
                        <a:lnTo>
                          <a:pt x="38" y="0"/>
                        </a:lnTo>
                        <a:lnTo>
                          <a:pt x="13" y="7"/>
                        </a:lnTo>
                        <a:lnTo>
                          <a:pt x="5" y="15"/>
                        </a:lnTo>
                        <a:lnTo>
                          <a:pt x="0" y="28"/>
                        </a:lnTo>
                        <a:lnTo>
                          <a:pt x="0" y="40"/>
                        </a:lnTo>
                        <a:lnTo>
                          <a:pt x="4" y="51"/>
                        </a:lnTo>
                        <a:lnTo>
                          <a:pt x="23" y="57"/>
                        </a:lnTo>
                        <a:lnTo>
                          <a:pt x="51" y="72"/>
                        </a:lnTo>
                        <a:lnTo>
                          <a:pt x="77" y="88"/>
                        </a:lnTo>
                        <a:lnTo>
                          <a:pt x="127" y="136"/>
                        </a:lnTo>
                        <a:lnTo>
                          <a:pt x="211" y="251"/>
                        </a:lnTo>
                        <a:lnTo>
                          <a:pt x="255" y="354"/>
                        </a:lnTo>
                        <a:lnTo>
                          <a:pt x="255" y="427"/>
                        </a:lnTo>
                        <a:lnTo>
                          <a:pt x="269" y="510"/>
                        </a:lnTo>
                        <a:lnTo>
                          <a:pt x="235" y="584"/>
                        </a:lnTo>
                        <a:lnTo>
                          <a:pt x="186" y="647"/>
                        </a:lnTo>
                        <a:lnTo>
                          <a:pt x="149" y="675"/>
                        </a:lnTo>
                        <a:lnTo>
                          <a:pt x="116" y="688"/>
                        </a:lnTo>
                        <a:lnTo>
                          <a:pt x="59" y="686"/>
                        </a:lnTo>
                        <a:lnTo>
                          <a:pt x="46" y="693"/>
                        </a:lnTo>
                        <a:lnTo>
                          <a:pt x="38" y="703"/>
                        </a:lnTo>
                        <a:lnTo>
                          <a:pt x="36" y="719"/>
                        </a:lnTo>
                        <a:lnTo>
                          <a:pt x="44" y="735"/>
                        </a:lnTo>
                        <a:lnTo>
                          <a:pt x="134" y="760"/>
                        </a:lnTo>
                        <a:lnTo>
                          <a:pt x="196" y="750"/>
                        </a:lnTo>
                        <a:lnTo>
                          <a:pt x="258" y="737"/>
                        </a:lnTo>
                        <a:lnTo>
                          <a:pt x="274" y="730"/>
                        </a:lnTo>
                        <a:lnTo>
                          <a:pt x="290" y="719"/>
                        </a:lnTo>
                        <a:lnTo>
                          <a:pt x="347" y="677"/>
                        </a:lnTo>
                        <a:lnTo>
                          <a:pt x="398" y="634"/>
                        </a:lnTo>
                        <a:lnTo>
                          <a:pt x="450" y="584"/>
                        </a:lnTo>
                        <a:lnTo>
                          <a:pt x="461" y="576"/>
                        </a:lnTo>
                        <a:lnTo>
                          <a:pt x="474" y="571"/>
                        </a:lnTo>
                        <a:lnTo>
                          <a:pt x="531" y="564"/>
                        </a:lnTo>
                        <a:lnTo>
                          <a:pt x="536" y="303"/>
                        </a:lnTo>
                        <a:close/>
                      </a:path>
                    </a:pathLst>
                  </a:custGeom>
                  <a:solidFill>
                    <a:srgbClr val="FFC080"/>
                  </a:solidFill>
                  <a:ln w="11113">
                    <a:solidFill>
                      <a:schemeClr val="tx2"/>
                    </a:solidFill>
                    <a:prstDash val="solid"/>
                    <a:round/>
                    <a:headEnd/>
                    <a:tailEnd/>
                  </a:ln>
                </p:spPr>
                <p:txBody>
                  <a:bodyPr/>
                  <a:lstStyle/>
                  <a:p>
                    <a:endParaRPr lang="en-US"/>
                  </a:p>
                </p:txBody>
              </p:sp>
              <p:sp>
                <p:nvSpPr>
                  <p:cNvPr id="157721" name="Freeform 122"/>
                  <p:cNvSpPr>
                    <a:spLocks/>
                  </p:cNvSpPr>
                  <p:nvPr/>
                </p:nvSpPr>
                <p:spPr bwMode="auto">
                  <a:xfrm>
                    <a:off x="2126" y="2030"/>
                    <a:ext cx="94" cy="104"/>
                  </a:xfrm>
                  <a:custGeom>
                    <a:avLst/>
                    <a:gdLst>
                      <a:gd name="T0" fmla="*/ 0 w 187"/>
                      <a:gd name="T1" fmla="*/ 0 h 209"/>
                      <a:gd name="T2" fmla="*/ 2 w 187"/>
                      <a:gd name="T3" fmla="*/ 1 h 209"/>
                      <a:gd name="T4" fmla="*/ 2 w 187"/>
                      <a:gd name="T5" fmla="*/ 1 h 209"/>
                      <a:gd name="T6" fmla="*/ 3 w 187"/>
                      <a:gd name="T7" fmla="*/ 2 h 209"/>
                      <a:gd name="T8" fmla="*/ 3 w 187"/>
                      <a:gd name="T9" fmla="*/ 2 h 209"/>
                      <a:gd name="T10" fmla="*/ 3 w 187"/>
                      <a:gd name="T11" fmla="*/ 3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 h="209">
                        <a:moveTo>
                          <a:pt x="0" y="0"/>
                        </a:moveTo>
                        <a:lnTo>
                          <a:pt x="85" y="67"/>
                        </a:lnTo>
                        <a:lnTo>
                          <a:pt x="117" y="106"/>
                        </a:lnTo>
                        <a:lnTo>
                          <a:pt x="153" y="152"/>
                        </a:lnTo>
                        <a:lnTo>
                          <a:pt x="178" y="181"/>
                        </a:lnTo>
                        <a:lnTo>
                          <a:pt x="187" y="209"/>
                        </a:lnTo>
                      </a:path>
                    </a:pathLst>
                  </a:custGeom>
                  <a:noFill/>
                  <a:ln w="11113">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7719" name="Rectangle 123"/>
                <p:cNvSpPr>
                  <a:spLocks noChangeArrowheads="1"/>
                </p:cNvSpPr>
                <p:nvPr/>
              </p:nvSpPr>
              <p:spPr bwMode="auto">
                <a:xfrm>
                  <a:off x="2312" y="2168"/>
                  <a:ext cx="38" cy="145"/>
                </a:xfrm>
                <a:prstGeom prst="rect">
                  <a:avLst/>
                </a:prstGeom>
                <a:solidFill>
                  <a:srgbClr val="FFFFFF"/>
                </a:solidFill>
                <a:ln w="11113">
                  <a:solidFill>
                    <a:schemeClr val="tx2"/>
                  </a:solidFill>
                  <a:miter lim="800000"/>
                  <a:headEnd/>
                  <a:tailEnd/>
                </a:ln>
              </p:spPr>
              <p:txBody>
                <a:bodyPr/>
                <a:lstStyle/>
                <a:p>
                  <a:endParaRPr lang="en-US"/>
                </a:p>
              </p:txBody>
            </p:sp>
          </p:grpSp>
          <p:grpSp>
            <p:nvGrpSpPr>
              <p:cNvPr id="157715" name="Group 124"/>
              <p:cNvGrpSpPr>
                <a:grpSpLocks/>
              </p:cNvGrpSpPr>
              <p:nvPr/>
            </p:nvGrpSpPr>
            <p:grpSpPr bwMode="auto">
              <a:xfrm>
                <a:off x="2340" y="2096"/>
                <a:ext cx="1165" cy="1103"/>
                <a:chOff x="2340" y="2096"/>
                <a:chExt cx="1165" cy="1103"/>
              </a:xfrm>
            </p:grpSpPr>
            <p:sp>
              <p:nvSpPr>
                <p:cNvPr id="157716" name="Freeform 125"/>
                <p:cNvSpPr>
                  <a:spLocks/>
                </p:cNvSpPr>
                <p:nvPr/>
              </p:nvSpPr>
              <p:spPr bwMode="auto">
                <a:xfrm>
                  <a:off x="2340" y="2096"/>
                  <a:ext cx="1165" cy="1103"/>
                </a:xfrm>
                <a:custGeom>
                  <a:avLst/>
                  <a:gdLst>
                    <a:gd name="T0" fmla="*/ 1 w 2329"/>
                    <a:gd name="T1" fmla="*/ 1 h 2208"/>
                    <a:gd name="T2" fmla="*/ 9 w 2329"/>
                    <a:gd name="T3" fmla="*/ 1 h 2208"/>
                    <a:gd name="T4" fmla="*/ 16 w 2329"/>
                    <a:gd name="T5" fmla="*/ 1 h 2208"/>
                    <a:gd name="T6" fmla="*/ 22 w 2329"/>
                    <a:gd name="T7" fmla="*/ 1 h 2208"/>
                    <a:gd name="T8" fmla="*/ 23 w 2329"/>
                    <a:gd name="T9" fmla="*/ 1 h 2208"/>
                    <a:gd name="T10" fmla="*/ 23 w 2329"/>
                    <a:gd name="T11" fmla="*/ 0 h 2208"/>
                    <a:gd name="T12" fmla="*/ 24 w 2329"/>
                    <a:gd name="T13" fmla="*/ 0 h 2208"/>
                    <a:gd name="T14" fmla="*/ 24 w 2329"/>
                    <a:gd name="T15" fmla="*/ 0 h 2208"/>
                    <a:gd name="T16" fmla="*/ 25 w 2329"/>
                    <a:gd name="T17" fmla="*/ 0 h 2208"/>
                    <a:gd name="T18" fmla="*/ 26 w 2329"/>
                    <a:gd name="T19" fmla="*/ 0 h 2208"/>
                    <a:gd name="T20" fmla="*/ 26 w 2329"/>
                    <a:gd name="T21" fmla="*/ 0 h 2208"/>
                    <a:gd name="T22" fmla="*/ 27 w 2329"/>
                    <a:gd name="T23" fmla="*/ 0 h 2208"/>
                    <a:gd name="T24" fmla="*/ 30 w 2329"/>
                    <a:gd name="T25" fmla="*/ 0 h 2208"/>
                    <a:gd name="T26" fmla="*/ 34 w 2329"/>
                    <a:gd name="T27" fmla="*/ 0 h 2208"/>
                    <a:gd name="T28" fmla="*/ 36 w 2329"/>
                    <a:gd name="T29" fmla="*/ 7 h 2208"/>
                    <a:gd name="T30" fmla="*/ 36 w 2329"/>
                    <a:gd name="T31" fmla="*/ 9 h 2208"/>
                    <a:gd name="T32" fmla="*/ 37 w 2329"/>
                    <a:gd name="T33" fmla="*/ 10 h 2208"/>
                    <a:gd name="T34" fmla="*/ 37 w 2329"/>
                    <a:gd name="T35" fmla="*/ 12 h 2208"/>
                    <a:gd name="T36" fmla="*/ 37 w 2329"/>
                    <a:gd name="T37" fmla="*/ 14 h 2208"/>
                    <a:gd name="T38" fmla="*/ 37 w 2329"/>
                    <a:gd name="T39" fmla="*/ 15 h 2208"/>
                    <a:gd name="T40" fmla="*/ 36 w 2329"/>
                    <a:gd name="T41" fmla="*/ 23 h 2208"/>
                    <a:gd name="T42" fmla="*/ 36 w 2329"/>
                    <a:gd name="T43" fmla="*/ 24 h 2208"/>
                    <a:gd name="T44" fmla="*/ 36 w 2329"/>
                    <a:gd name="T45" fmla="*/ 25 h 2208"/>
                    <a:gd name="T46" fmla="*/ 36 w 2329"/>
                    <a:gd name="T47" fmla="*/ 26 h 2208"/>
                    <a:gd name="T48" fmla="*/ 36 w 2329"/>
                    <a:gd name="T49" fmla="*/ 27 h 2208"/>
                    <a:gd name="T50" fmla="*/ 35 w 2329"/>
                    <a:gd name="T51" fmla="*/ 28 h 2208"/>
                    <a:gd name="T52" fmla="*/ 35 w 2329"/>
                    <a:gd name="T53" fmla="*/ 29 h 2208"/>
                    <a:gd name="T54" fmla="*/ 34 w 2329"/>
                    <a:gd name="T55" fmla="*/ 30 h 2208"/>
                    <a:gd name="T56" fmla="*/ 32 w 2329"/>
                    <a:gd name="T57" fmla="*/ 33 h 2208"/>
                    <a:gd name="T58" fmla="*/ 31 w 2329"/>
                    <a:gd name="T59" fmla="*/ 34 h 2208"/>
                    <a:gd name="T60" fmla="*/ 29 w 2329"/>
                    <a:gd name="T61" fmla="*/ 34 h 2208"/>
                    <a:gd name="T62" fmla="*/ 27 w 2329"/>
                    <a:gd name="T63" fmla="*/ 33 h 2208"/>
                    <a:gd name="T64" fmla="*/ 26 w 2329"/>
                    <a:gd name="T65" fmla="*/ 33 h 2208"/>
                    <a:gd name="T66" fmla="*/ 24 w 2329"/>
                    <a:gd name="T67" fmla="*/ 32 h 2208"/>
                    <a:gd name="T68" fmla="*/ 23 w 2329"/>
                    <a:gd name="T69" fmla="*/ 32 h 2208"/>
                    <a:gd name="T70" fmla="*/ 21 w 2329"/>
                    <a:gd name="T71" fmla="*/ 31 h 2208"/>
                    <a:gd name="T72" fmla="*/ 22 w 2329"/>
                    <a:gd name="T73" fmla="*/ 29 h 2208"/>
                    <a:gd name="T74" fmla="*/ 23 w 2329"/>
                    <a:gd name="T75" fmla="*/ 27 h 2208"/>
                    <a:gd name="T76" fmla="*/ 23 w 2329"/>
                    <a:gd name="T77" fmla="*/ 26 h 2208"/>
                    <a:gd name="T78" fmla="*/ 24 w 2329"/>
                    <a:gd name="T79" fmla="*/ 24 h 2208"/>
                    <a:gd name="T80" fmla="*/ 24 w 2329"/>
                    <a:gd name="T81" fmla="*/ 23 h 2208"/>
                    <a:gd name="T82" fmla="*/ 25 w 2329"/>
                    <a:gd name="T83" fmla="*/ 21 h 2208"/>
                    <a:gd name="T84" fmla="*/ 25 w 2329"/>
                    <a:gd name="T85" fmla="*/ 19 h 2208"/>
                    <a:gd name="T86" fmla="*/ 25 w 2329"/>
                    <a:gd name="T87" fmla="*/ 17 h 2208"/>
                    <a:gd name="T88" fmla="*/ 25 w 2329"/>
                    <a:gd name="T89" fmla="*/ 15 h 2208"/>
                    <a:gd name="T90" fmla="*/ 25 w 2329"/>
                    <a:gd name="T91" fmla="*/ 13 h 2208"/>
                    <a:gd name="T92" fmla="*/ 25 w 2329"/>
                    <a:gd name="T93" fmla="*/ 11 h 2208"/>
                    <a:gd name="T94" fmla="*/ 24 w 2329"/>
                    <a:gd name="T95" fmla="*/ 10 h 2208"/>
                    <a:gd name="T96" fmla="*/ 24 w 2329"/>
                    <a:gd name="T97" fmla="*/ 9 h 2208"/>
                    <a:gd name="T98" fmla="*/ 23 w 2329"/>
                    <a:gd name="T99" fmla="*/ 9 h 2208"/>
                    <a:gd name="T100" fmla="*/ 23 w 2329"/>
                    <a:gd name="T101" fmla="*/ 8 h 2208"/>
                    <a:gd name="T102" fmla="*/ 22 w 2329"/>
                    <a:gd name="T103" fmla="*/ 8 h 2208"/>
                    <a:gd name="T104" fmla="*/ 21 w 2329"/>
                    <a:gd name="T105" fmla="*/ 8 h 2208"/>
                    <a:gd name="T106" fmla="*/ 21 w 2329"/>
                    <a:gd name="T107" fmla="*/ 8 h 2208"/>
                    <a:gd name="T108" fmla="*/ 20 w 2329"/>
                    <a:gd name="T109" fmla="*/ 8 h 2208"/>
                    <a:gd name="T110" fmla="*/ 19 w 2329"/>
                    <a:gd name="T111" fmla="*/ 7 h 2208"/>
                    <a:gd name="T112" fmla="*/ 12 w 2329"/>
                    <a:gd name="T113" fmla="*/ 7 h 2208"/>
                    <a:gd name="T114" fmla="*/ 5 w 2329"/>
                    <a:gd name="T115" fmla="*/ 7 h 2208"/>
                    <a:gd name="T116" fmla="*/ 0 w 2329"/>
                    <a:gd name="T117" fmla="*/ 7 h 2208"/>
                    <a:gd name="T118" fmla="*/ 1 w 2329"/>
                    <a:gd name="T119" fmla="*/ 1 h 2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29" h="2208">
                      <a:moveTo>
                        <a:pt x="3" y="121"/>
                      </a:moveTo>
                      <a:lnTo>
                        <a:pt x="516" y="113"/>
                      </a:lnTo>
                      <a:lnTo>
                        <a:pt x="1011" y="96"/>
                      </a:lnTo>
                      <a:lnTo>
                        <a:pt x="1378" y="96"/>
                      </a:lnTo>
                      <a:lnTo>
                        <a:pt x="1417" y="74"/>
                      </a:lnTo>
                      <a:lnTo>
                        <a:pt x="1456" y="52"/>
                      </a:lnTo>
                      <a:lnTo>
                        <a:pt x="1490" y="34"/>
                      </a:lnTo>
                      <a:lnTo>
                        <a:pt x="1524" y="21"/>
                      </a:lnTo>
                      <a:lnTo>
                        <a:pt x="1562" y="12"/>
                      </a:lnTo>
                      <a:lnTo>
                        <a:pt x="1606" y="2"/>
                      </a:lnTo>
                      <a:lnTo>
                        <a:pt x="1658" y="0"/>
                      </a:lnTo>
                      <a:lnTo>
                        <a:pt x="1697" y="3"/>
                      </a:lnTo>
                      <a:lnTo>
                        <a:pt x="1889" y="23"/>
                      </a:lnTo>
                      <a:lnTo>
                        <a:pt x="2142" y="12"/>
                      </a:lnTo>
                      <a:lnTo>
                        <a:pt x="2272" y="487"/>
                      </a:lnTo>
                      <a:lnTo>
                        <a:pt x="2291" y="582"/>
                      </a:lnTo>
                      <a:lnTo>
                        <a:pt x="2306" y="701"/>
                      </a:lnTo>
                      <a:lnTo>
                        <a:pt x="2317" y="815"/>
                      </a:lnTo>
                      <a:lnTo>
                        <a:pt x="2327" y="921"/>
                      </a:lnTo>
                      <a:lnTo>
                        <a:pt x="2329" y="1023"/>
                      </a:lnTo>
                      <a:lnTo>
                        <a:pt x="2303" y="1488"/>
                      </a:lnTo>
                      <a:lnTo>
                        <a:pt x="2295" y="1582"/>
                      </a:lnTo>
                      <a:lnTo>
                        <a:pt x="2282" y="1657"/>
                      </a:lnTo>
                      <a:lnTo>
                        <a:pt x="2270" y="1709"/>
                      </a:lnTo>
                      <a:lnTo>
                        <a:pt x="2249" y="1769"/>
                      </a:lnTo>
                      <a:lnTo>
                        <a:pt x="2230" y="1825"/>
                      </a:lnTo>
                      <a:lnTo>
                        <a:pt x="2208" y="1872"/>
                      </a:lnTo>
                      <a:lnTo>
                        <a:pt x="2176" y="1926"/>
                      </a:lnTo>
                      <a:lnTo>
                        <a:pt x="2039" y="2159"/>
                      </a:lnTo>
                      <a:lnTo>
                        <a:pt x="1971" y="2208"/>
                      </a:lnTo>
                      <a:lnTo>
                        <a:pt x="1824" y="2198"/>
                      </a:lnTo>
                      <a:lnTo>
                        <a:pt x="1726" y="2169"/>
                      </a:lnTo>
                      <a:lnTo>
                        <a:pt x="1611" y="2129"/>
                      </a:lnTo>
                      <a:lnTo>
                        <a:pt x="1532" y="2110"/>
                      </a:lnTo>
                      <a:lnTo>
                        <a:pt x="1415" y="2071"/>
                      </a:lnTo>
                      <a:lnTo>
                        <a:pt x="1327" y="2022"/>
                      </a:lnTo>
                      <a:lnTo>
                        <a:pt x="1374" y="1893"/>
                      </a:lnTo>
                      <a:lnTo>
                        <a:pt x="1412" y="1784"/>
                      </a:lnTo>
                      <a:lnTo>
                        <a:pt x="1464" y="1690"/>
                      </a:lnTo>
                      <a:lnTo>
                        <a:pt x="1503" y="1592"/>
                      </a:lnTo>
                      <a:lnTo>
                        <a:pt x="1523" y="1504"/>
                      </a:lnTo>
                      <a:lnTo>
                        <a:pt x="1542" y="1378"/>
                      </a:lnTo>
                      <a:lnTo>
                        <a:pt x="1557" y="1279"/>
                      </a:lnTo>
                      <a:lnTo>
                        <a:pt x="1571" y="1147"/>
                      </a:lnTo>
                      <a:lnTo>
                        <a:pt x="1576" y="1015"/>
                      </a:lnTo>
                      <a:lnTo>
                        <a:pt x="1567" y="888"/>
                      </a:lnTo>
                      <a:lnTo>
                        <a:pt x="1542" y="709"/>
                      </a:lnTo>
                      <a:lnTo>
                        <a:pt x="1523" y="650"/>
                      </a:lnTo>
                      <a:lnTo>
                        <a:pt x="1508" y="611"/>
                      </a:lnTo>
                      <a:lnTo>
                        <a:pt x="1464" y="577"/>
                      </a:lnTo>
                      <a:lnTo>
                        <a:pt x="1433" y="556"/>
                      </a:lnTo>
                      <a:lnTo>
                        <a:pt x="1386" y="543"/>
                      </a:lnTo>
                      <a:lnTo>
                        <a:pt x="1337" y="531"/>
                      </a:lnTo>
                      <a:lnTo>
                        <a:pt x="1290" y="523"/>
                      </a:lnTo>
                      <a:lnTo>
                        <a:pt x="1231" y="513"/>
                      </a:lnTo>
                      <a:lnTo>
                        <a:pt x="1154" y="505"/>
                      </a:lnTo>
                      <a:lnTo>
                        <a:pt x="744" y="487"/>
                      </a:lnTo>
                      <a:lnTo>
                        <a:pt x="306" y="463"/>
                      </a:lnTo>
                      <a:lnTo>
                        <a:pt x="0" y="463"/>
                      </a:lnTo>
                      <a:lnTo>
                        <a:pt x="3" y="121"/>
                      </a:lnTo>
                      <a:close/>
                    </a:path>
                  </a:pathLst>
                </a:custGeom>
                <a:solidFill>
                  <a:srgbClr val="808080"/>
                </a:solidFill>
                <a:ln w="11113">
                  <a:solidFill>
                    <a:schemeClr val="tx2"/>
                  </a:solidFill>
                  <a:prstDash val="solid"/>
                  <a:round/>
                  <a:headEnd/>
                  <a:tailEnd/>
                </a:ln>
              </p:spPr>
              <p:txBody>
                <a:bodyPr/>
                <a:lstStyle/>
                <a:p>
                  <a:endParaRPr lang="en-US"/>
                </a:p>
              </p:txBody>
            </p:sp>
            <p:sp>
              <p:nvSpPr>
                <p:cNvPr id="157717" name="Freeform 126"/>
                <p:cNvSpPr>
                  <a:spLocks/>
                </p:cNvSpPr>
                <p:nvPr/>
              </p:nvSpPr>
              <p:spPr bwMode="auto">
                <a:xfrm>
                  <a:off x="3287" y="2108"/>
                  <a:ext cx="207" cy="654"/>
                </a:xfrm>
                <a:custGeom>
                  <a:avLst/>
                  <a:gdLst>
                    <a:gd name="T0" fmla="*/ 1 w 416"/>
                    <a:gd name="T1" fmla="*/ 0 h 1308"/>
                    <a:gd name="T2" fmla="*/ 1 w 416"/>
                    <a:gd name="T3" fmla="*/ 2 h 1308"/>
                    <a:gd name="T4" fmla="*/ 0 w 416"/>
                    <a:gd name="T5" fmla="*/ 4 h 1308"/>
                    <a:gd name="T6" fmla="*/ 0 w 416"/>
                    <a:gd name="T7" fmla="*/ 5 h 1308"/>
                    <a:gd name="T8" fmla="*/ 2 w 416"/>
                    <a:gd name="T9" fmla="*/ 6 h 1308"/>
                    <a:gd name="T10" fmla="*/ 1 w 416"/>
                    <a:gd name="T11" fmla="*/ 8 h 1308"/>
                    <a:gd name="T12" fmla="*/ 1 w 416"/>
                    <a:gd name="T13" fmla="*/ 9 h 1308"/>
                    <a:gd name="T14" fmla="*/ 2 w 416"/>
                    <a:gd name="T15" fmla="*/ 11 h 1308"/>
                    <a:gd name="T16" fmla="*/ 4 w 416"/>
                    <a:gd name="T17" fmla="*/ 14 h 1308"/>
                    <a:gd name="T18" fmla="*/ 4 w 416"/>
                    <a:gd name="T19" fmla="*/ 16 h 1308"/>
                    <a:gd name="T20" fmla="*/ 5 w 416"/>
                    <a:gd name="T21" fmla="*/ 18 h 1308"/>
                    <a:gd name="T22" fmla="*/ 6 w 416"/>
                    <a:gd name="T23" fmla="*/ 19 h 1308"/>
                    <a:gd name="T24" fmla="*/ 6 w 416"/>
                    <a:gd name="T25" fmla="*/ 21 h 1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6" h="1308">
                      <a:moveTo>
                        <a:pt x="113" y="0"/>
                      </a:moveTo>
                      <a:lnTo>
                        <a:pt x="79" y="102"/>
                      </a:lnTo>
                      <a:lnTo>
                        <a:pt x="35" y="195"/>
                      </a:lnTo>
                      <a:lnTo>
                        <a:pt x="0" y="259"/>
                      </a:lnTo>
                      <a:lnTo>
                        <a:pt x="142" y="332"/>
                      </a:lnTo>
                      <a:lnTo>
                        <a:pt x="64" y="483"/>
                      </a:lnTo>
                      <a:lnTo>
                        <a:pt x="122" y="576"/>
                      </a:lnTo>
                      <a:lnTo>
                        <a:pt x="176" y="679"/>
                      </a:lnTo>
                      <a:lnTo>
                        <a:pt x="274" y="863"/>
                      </a:lnTo>
                      <a:lnTo>
                        <a:pt x="318" y="971"/>
                      </a:lnTo>
                      <a:lnTo>
                        <a:pt x="367" y="1093"/>
                      </a:lnTo>
                      <a:lnTo>
                        <a:pt x="396" y="1195"/>
                      </a:lnTo>
                      <a:lnTo>
                        <a:pt x="416" y="1308"/>
                      </a:lnTo>
                    </a:path>
                  </a:pathLst>
                </a:custGeom>
                <a:noFill/>
                <a:ln w="11113">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grpSp>
          <p:nvGrpSpPr>
            <p:cNvPr id="157707" name="Group 127"/>
            <p:cNvGrpSpPr>
              <a:grpSpLocks/>
            </p:cNvGrpSpPr>
            <p:nvPr/>
          </p:nvGrpSpPr>
          <p:grpSpPr bwMode="auto">
            <a:xfrm>
              <a:off x="3658" y="2115"/>
              <a:ext cx="635" cy="1088"/>
              <a:chOff x="3658" y="2115"/>
              <a:chExt cx="635" cy="1088"/>
            </a:xfrm>
          </p:grpSpPr>
          <p:sp>
            <p:nvSpPr>
              <p:cNvPr id="157709" name="Freeform 128"/>
              <p:cNvSpPr>
                <a:spLocks/>
              </p:cNvSpPr>
              <p:nvPr/>
            </p:nvSpPr>
            <p:spPr bwMode="auto">
              <a:xfrm>
                <a:off x="3837" y="2828"/>
                <a:ext cx="320" cy="375"/>
              </a:xfrm>
              <a:custGeom>
                <a:avLst/>
                <a:gdLst>
                  <a:gd name="T0" fmla="*/ 8 w 639"/>
                  <a:gd name="T1" fmla="*/ 0 h 751"/>
                  <a:gd name="T2" fmla="*/ 10 w 639"/>
                  <a:gd name="T3" fmla="*/ 3 h 751"/>
                  <a:gd name="T4" fmla="*/ 10 w 639"/>
                  <a:gd name="T5" fmla="*/ 4 h 751"/>
                  <a:gd name="T6" fmla="*/ 10 w 639"/>
                  <a:gd name="T7" fmla="*/ 5 h 751"/>
                  <a:gd name="T8" fmla="*/ 10 w 639"/>
                  <a:gd name="T9" fmla="*/ 7 h 751"/>
                  <a:gd name="T10" fmla="*/ 9 w 639"/>
                  <a:gd name="T11" fmla="*/ 9 h 751"/>
                  <a:gd name="T12" fmla="*/ 8 w 639"/>
                  <a:gd name="T13" fmla="*/ 10 h 751"/>
                  <a:gd name="T14" fmla="*/ 8 w 639"/>
                  <a:gd name="T15" fmla="*/ 11 h 751"/>
                  <a:gd name="T16" fmla="*/ 4 w 639"/>
                  <a:gd name="T17" fmla="*/ 8 h 751"/>
                  <a:gd name="T18" fmla="*/ 2 w 639"/>
                  <a:gd name="T19" fmla="*/ 6 h 751"/>
                  <a:gd name="T20" fmla="*/ 0 w 639"/>
                  <a:gd name="T21" fmla="*/ 5 h 751"/>
                  <a:gd name="T22" fmla="*/ 8 w 639"/>
                  <a:gd name="T23" fmla="*/ 0 h 7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9" h="751">
                    <a:moveTo>
                      <a:pt x="455" y="0"/>
                    </a:moveTo>
                    <a:lnTo>
                      <a:pt x="629" y="218"/>
                    </a:lnTo>
                    <a:lnTo>
                      <a:pt x="639" y="291"/>
                    </a:lnTo>
                    <a:lnTo>
                      <a:pt x="624" y="374"/>
                    </a:lnTo>
                    <a:lnTo>
                      <a:pt x="590" y="477"/>
                    </a:lnTo>
                    <a:lnTo>
                      <a:pt x="541" y="594"/>
                    </a:lnTo>
                    <a:lnTo>
                      <a:pt x="497" y="673"/>
                    </a:lnTo>
                    <a:lnTo>
                      <a:pt x="450" y="751"/>
                    </a:lnTo>
                    <a:lnTo>
                      <a:pt x="225" y="560"/>
                    </a:lnTo>
                    <a:lnTo>
                      <a:pt x="108" y="443"/>
                    </a:lnTo>
                    <a:lnTo>
                      <a:pt x="0" y="340"/>
                    </a:lnTo>
                    <a:lnTo>
                      <a:pt x="455" y="0"/>
                    </a:lnTo>
                    <a:close/>
                  </a:path>
                </a:pathLst>
              </a:custGeom>
              <a:solidFill>
                <a:srgbClr val="808080"/>
              </a:solidFill>
              <a:ln w="11113">
                <a:solidFill>
                  <a:schemeClr val="tx2"/>
                </a:solidFill>
                <a:prstDash val="solid"/>
                <a:round/>
                <a:headEnd/>
                <a:tailEnd/>
              </a:ln>
            </p:spPr>
            <p:txBody>
              <a:bodyPr/>
              <a:lstStyle/>
              <a:p>
                <a:endParaRPr lang="en-US"/>
              </a:p>
            </p:txBody>
          </p:sp>
          <p:grpSp>
            <p:nvGrpSpPr>
              <p:cNvPr id="157710" name="Group 129"/>
              <p:cNvGrpSpPr>
                <a:grpSpLocks/>
              </p:cNvGrpSpPr>
              <p:nvPr/>
            </p:nvGrpSpPr>
            <p:grpSpPr bwMode="auto">
              <a:xfrm>
                <a:off x="3658" y="2115"/>
                <a:ext cx="635" cy="833"/>
                <a:chOff x="3658" y="2115"/>
                <a:chExt cx="635" cy="833"/>
              </a:xfrm>
            </p:grpSpPr>
            <p:sp>
              <p:nvSpPr>
                <p:cNvPr id="157712" name="Freeform 130"/>
                <p:cNvSpPr>
                  <a:spLocks/>
                </p:cNvSpPr>
                <p:nvPr/>
              </p:nvSpPr>
              <p:spPr bwMode="auto">
                <a:xfrm>
                  <a:off x="3658" y="2115"/>
                  <a:ext cx="635" cy="833"/>
                </a:xfrm>
                <a:custGeom>
                  <a:avLst/>
                  <a:gdLst>
                    <a:gd name="T0" fmla="*/ 2 w 1269"/>
                    <a:gd name="T1" fmla="*/ 0 h 1665"/>
                    <a:gd name="T2" fmla="*/ 8 w 1269"/>
                    <a:gd name="T3" fmla="*/ 1 h 1665"/>
                    <a:gd name="T4" fmla="*/ 8 w 1269"/>
                    <a:gd name="T5" fmla="*/ 1 h 1665"/>
                    <a:gd name="T6" fmla="*/ 9 w 1269"/>
                    <a:gd name="T7" fmla="*/ 1 h 1665"/>
                    <a:gd name="T8" fmla="*/ 9 w 1269"/>
                    <a:gd name="T9" fmla="*/ 1 h 1665"/>
                    <a:gd name="T10" fmla="*/ 10 w 1269"/>
                    <a:gd name="T11" fmla="*/ 1 h 1665"/>
                    <a:gd name="T12" fmla="*/ 10 w 1269"/>
                    <a:gd name="T13" fmla="*/ 2 h 1665"/>
                    <a:gd name="T14" fmla="*/ 10 w 1269"/>
                    <a:gd name="T15" fmla="*/ 2 h 1665"/>
                    <a:gd name="T16" fmla="*/ 11 w 1269"/>
                    <a:gd name="T17" fmla="*/ 2 h 1665"/>
                    <a:gd name="T18" fmla="*/ 11 w 1269"/>
                    <a:gd name="T19" fmla="*/ 3 h 1665"/>
                    <a:gd name="T20" fmla="*/ 12 w 1269"/>
                    <a:gd name="T21" fmla="*/ 3 h 1665"/>
                    <a:gd name="T22" fmla="*/ 13 w 1269"/>
                    <a:gd name="T23" fmla="*/ 5 h 1665"/>
                    <a:gd name="T24" fmla="*/ 15 w 1269"/>
                    <a:gd name="T25" fmla="*/ 7 h 1665"/>
                    <a:gd name="T26" fmla="*/ 17 w 1269"/>
                    <a:gd name="T27" fmla="*/ 11 h 1665"/>
                    <a:gd name="T28" fmla="*/ 19 w 1269"/>
                    <a:gd name="T29" fmla="*/ 13 h 1665"/>
                    <a:gd name="T30" fmla="*/ 20 w 1269"/>
                    <a:gd name="T31" fmla="*/ 14 h 1665"/>
                    <a:gd name="T32" fmla="*/ 20 w 1269"/>
                    <a:gd name="T33" fmla="*/ 15 h 1665"/>
                    <a:gd name="T34" fmla="*/ 20 w 1269"/>
                    <a:gd name="T35" fmla="*/ 16 h 1665"/>
                    <a:gd name="T36" fmla="*/ 20 w 1269"/>
                    <a:gd name="T37" fmla="*/ 17 h 1665"/>
                    <a:gd name="T38" fmla="*/ 18 w 1269"/>
                    <a:gd name="T39" fmla="*/ 19 h 1665"/>
                    <a:gd name="T40" fmla="*/ 17 w 1269"/>
                    <a:gd name="T41" fmla="*/ 20 h 1665"/>
                    <a:gd name="T42" fmla="*/ 16 w 1269"/>
                    <a:gd name="T43" fmla="*/ 21 h 1665"/>
                    <a:gd name="T44" fmla="*/ 15 w 1269"/>
                    <a:gd name="T45" fmla="*/ 23 h 1665"/>
                    <a:gd name="T46" fmla="*/ 14 w 1269"/>
                    <a:gd name="T47" fmla="*/ 23 h 1665"/>
                    <a:gd name="T48" fmla="*/ 11 w 1269"/>
                    <a:gd name="T49" fmla="*/ 26 h 1665"/>
                    <a:gd name="T50" fmla="*/ 7 w 1269"/>
                    <a:gd name="T51" fmla="*/ 22 h 1665"/>
                    <a:gd name="T52" fmla="*/ 11 w 1269"/>
                    <a:gd name="T53" fmla="*/ 16 h 1665"/>
                    <a:gd name="T54" fmla="*/ 12 w 1269"/>
                    <a:gd name="T55" fmla="*/ 15 h 1665"/>
                    <a:gd name="T56" fmla="*/ 11 w 1269"/>
                    <a:gd name="T57" fmla="*/ 14 h 1665"/>
                    <a:gd name="T58" fmla="*/ 10 w 1269"/>
                    <a:gd name="T59" fmla="*/ 12 h 1665"/>
                    <a:gd name="T60" fmla="*/ 10 w 1269"/>
                    <a:gd name="T61" fmla="*/ 14 h 1665"/>
                    <a:gd name="T62" fmla="*/ 10 w 1269"/>
                    <a:gd name="T63" fmla="*/ 15 h 1665"/>
                    <a:gd name="T64" fmla="*/ 10 w 1269"/>
                    <a:gd name="T65" fmla="*/ 17 h 1665"/>
                    <a:gd name="T66" fmla="*/ 7 w 1269"/>
                    <a:gd name="T67" fmla="*/ 22 h 1665"/>
                    <a:gd name="T68" fmla="*/ 8 w 1269"/>
                    <a:gd name="T69" fmla="*/ 23 h 1665"/>
                    <a:gd name="T70" fmla="*/ 4 w 1269"/>
                    <a:gd name="T71" fmla="*/ 27 h 1665"/>
                    <a:gd name="T72" fmla="*/ 3 w 1269"/>
                    <a:gd name="T73" fmla="*/ 25 h 1665"/>
                    <a:gd name="T74" fmla="*/ 2 w 1269"/>
                    <a:gd name="T75" fmla="*/ 24 h 1665"/>
                    <a:gd name="T76" fmla="*/ 2 w 1269"/>
                    <a:gd name="T77" fmla="*/ 24 h 1665"/>
                    <a:gd name="T78" fmla="*/ 2 w 1269"/>
                    <a:gd name="T79" fmla="*/ 23 h 1665"/>
                    <a:gd name="T80" fmla="*/ 2 w 1269"/>
                    <a:gd name="T81" fmla="*/ 22 h 1665"/>
                    <a:gd name="T82" fmla="*/ 1 w 1269"/>
                    <a:gd name="T83" fmla="*/ 18 h 1665"/>
                    <a:gd name="T84" fmla="*/ 0 w 1269"/>
                    <a:gd name="T85" fmla="*/ 16 h 1665"/>
                    <a:gd name="T86" fmla="*/ 0 w 1269"/>
                    <a:gd name="T87" fmla="*/ 13 h 1665"/>
                    <a:gd name="T88" fmla="*/ 1 w 1269"/>
                    <a:gd name="T89" fmla="*/ 10 h 1665"/>
                    <a:gd name="T90" fmla="*/ 1 w 1269"/>
                    <a:gd name="T91" fmla="*/ 8 h 1665"/>
                    <a:gd name="T92" fmla="*/ 1 w 1269"/>
                    <a:gd name="T93" fmla="*/ 5 h 1665"/>
                    <a:gd name="T94" fmla="*/ 2 w 1269"/>
                    <a:gd name="T95" fmla="*/ 0 h 1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9" h="1665">
                      <a:moveTo>
                        <a:pt x="101" y="0"/>
                      </a:moveTo>
                      <a:lnTo>
                        <a:pt x="466" y="17"/>
                      </a:lnTo>
                      <a:lnTo>
                        <a:pt x="497" y="21"/>
                      </a:lnTo>
                      <a:lnTo>
                        <a:pt x="525" y="26"/>
                      </a:lnTo>
                      <a:lnTo>
                        <a:pt x="552" y="36"/>
                      </a:lnTo>
                      <a:lnTo>
                        <a:pt x="577" y="48"/>
                      </a:lnTo>
                      <a:lnTo>
                        <a:pt x="613" y="67"/>
                      </a:lnTo>
                      <a:lnTo>
                        <a:pt x="640" y="85"/>
                      </a:lnTo>
                      <a:lnTo>
                        <a:pt x="663" y="106"/>
                      </a:lnTo>
                      <a:lnTo>
                        <a:pt x="688" y="134"/>
                      </a:lnTo>
                      <a:lnTo>
                        <a:pt x="733" y="183"/>
                      </a:lnTo>
                      <a:lnTo>
                        <a:pt x="797" y="266"/>
                      </a:lnTo>
                      <a:lnTo>
                        <a:pt x="922" y="432"/>
                      </a:lnTo>
                      <a:lnTo>
                        <a:pt x="1074" y="657"/>
                      </a:lnTo>
                      <a:lnTo>
                        <a:pt x="1157" y="773"/>
                      </a:lnTo>
                      <a:lnTo>
                        <a:pt x="1235" y="890"/>
                      </a:lnTo>
                      <a:lnTo>
                        <a:pt x="1269" y="948"/>
                      </a:lnTo>
                      <a:lnTo>
                        <a:pt x="1259" y="997"/>
                      </a:lnTo>
                      <a:lnTo>
                        <a:pt x="1220" y="1066"/>
                      </a:lnTo>
                      <a:lnTo>
                        <a:pt x="1142" y="1154"/>
                      </a:lnTo>
                      <a:lnTo>
                        <a:pt x="1064" y="1251"/>
                      </a:lnTo>
                      <a:lnTo>
                        <a:pt x="991" y="1335"/>
                      </a:lnTo>
                      <a:lnTo>
                        <a:pt x="912" y="1423"/>
                      </a:lnTo>
                      <a:lnTo>
                        <a:pt x="868" y="1465"/>
                      </a:lnTo>
                      <a:lnTo>
                        <a:pt x="676" y="1652"/>
                      </a:lnTo>
                      <a:lnTo>
                        <a:pt x="398" y="1393"/>
                      </a:lnTo>
                      <a:lnTo>
                        <a:pt x="694" y="988"/>
                      </a:lnTo>
                      <a:lnTo>
                        <a:pt x="733" y="909"/>
                      </a:lnTo>
                      <a:lnTo>
                        <a:pt x="683" y="849"/>
                      </a:lnTo>
                      <a:lnTo>
                        <a:pt x="614" y="732"/>
                      </a:lnTo>
                      <a:lnTo>
                        <a:pt x="614" y="854"/>
                      </a:lnTo>
                      <a:lnTo>
                        <a:pt x="621" y="955"/>
                      </a:lnTo>
                      <a:lnTo>
                        <a:pt x="632" y="1076"/>
                      </a:lnTo>
                      <a:lnTo>
                        <a:pt x="394" y="1395"/>
                      </a:lnTo>
                      <a:lnTo>
                        <a:pt x="456" y="1442"/>
                      </a:lnTo>
                      <a:lnTo>
                        <a:pt x="251" y="1665"/>
                      </a:lnTo>
                      <a:lnTo>
                        <a:pt x="150" y="1584"/>
                      </a:lnTo>
                      <a:lnTo>
                        <a:pt x="119" y="1535"/>
                      </a:lnTo>
                      <a:lnTo>
                        <a:pt x="95" y="1481"/>
                      </a:lnTo>
                      <a:lnTo>
                        <a:pt x="77" y="1421"/>
                      </a:lnTo>
                      <a:lnTo>
                        <a:pt x="65" y="1359"/>
                      </a:lnTo>
                      <a:lnTo>
                        <a:pt x="28" y="1152"/>
                      </a:lnTo>
                      <a:lnTo>
                        <a:pt x="0" y="988"/>
                      </a:lnTo>
                      <a:lnTo>
                        <a:pt x="0" y="795"/>
                      </a:lnTo>
                      <a:lnTo>
                        <a:pt x="10" y="631"/>
                      </a:lnTo>
                      <a:lnTo>
                        <a:pt x="28" y="466"/>
                      </a:lnTo>
                      <a:lnTo>
                        <a:pt x="55" y="292"/>
                      </a:lnTo>
                      <a:lnTo>
                        <a:pt x="101" y="0"/>
                      </a:lnTo>
                      <a:close/>
                    </a:path>
                  </a:pathLst>
                </a:custGeom>
                <a:solidFill>
                  <a:srgbClr val="808080"/>
                </a:solidFill>
                <a:ln w="11113">
                  <a:solidFill>
                    <a:schemeClr val="tx2"/>
                  </a:solidFill>
                  <a:prstDash val="solid"/>
                  <a:round/>
                  <a:headEnd/>
                  <a:tailEnd/>
                </a:ln>
              </p:spPr>
              <p:txBody>
                <a:bodyPr/>
                <a:lstStyle/>
                <a:p>
                  <a:endParaRPr lang="en-US"/>
                </a:p>
              </p:txBody>
            </p:sp>
            <p:sp>
              <p:nvSpPr>
                <p:cNvPr id="157713" name="Freeform 131"/>
                <p:cNvSpPr>
                  <a:spLocks/>
                </p:cNvSpPr>
                <p:nvPr/>
              </p:nvSpPr>
              <p:spPr bwMode="auto">
                <a:xfrm>
                  <a:off x="3701" y="2118"/>
                  <a:ext cx="147" cy="719"/>
                </a:xfrm>
                <a:custGeom>
                  <a:avLst/>
                  <a:gdLst>
                    <a:gd name="T0" fmla="*/ 4 w 294"/>
                    <a:gd name="T1" fmla="*/ 0 h 1439"/>
                    <a:gd name="T2" fmla="*/ 5 w 294"/>
                    <a:gd name="T3" fmla="*/ 3 h 1439"/>
                    <a:gd name="T4" fmla="*/ 3 w 294"/>
                    <a:gd name="T5" fmla="*/ 4 h 1439"/>
                    <a:gd name="T6" fmla="*/ 5 w 294"/>
                    <a:gd name="T7" fmla="*/ 6 h 1439"/>
                    <a:gd name="T8" fmla="*/ 3 w 294"/>
                    <a:gd name="T9" fmla="*/ 9 h 1439"/>
                    <a:gd name="T10" fmla="*/ 2 w 294"/>
                    <a:gd name="T11" fmla="*/ 12 h 1439"/>
                    <a:gd name="T12" fmla="*/ 1 w 294"/>
                    <a:gd name="T13" fmla="*/ 14 h 1439"/>
                    <a:gd name="T14" fmla="*/ 1 w 294"/>
                    <a:gd name="T15" fmla="*/ 16 h 1439"/>
                    <a:gd name="T16" fmla="*/ 1 w 294"/>
                    <a:gd name="T17" fmla="*/ 18 h 1439"/>
                    <a:gd name="T18" fmla="*/ 1 w 294"/>
                    <a:gd name="T19" fmla="*/ 20 h 1439"/>
                    <a:gd name="T20" fmla="*/ 0 w 294"/>
                    <a:gd name="T21" fmla="*/ 22 h 1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 h="1439">
                      <a:moveTo>
                        <a:pt x="196" y="0"/>
                      </a:moveTo>
                      <a:lnTo>
                        <a:pt x="294" y="196"/>
                      </a:lnTo>
                      <a:lnTo>
                        <a:pt x="171" y="279"/>
                      </a:lnTo>
                      <a:lnTo>
                        <a:pt x="259" y="416"/>
                      </a:lnTo>
                      <a:lnTo>
                        <a:pt x="176" y="596"/>
                      </a:lnTo>
                      <a:lnTo>
                        <a:pt x="113" y="771"/>
                      </a:lnTo>
                      <a:lnTo>
                        <a:pt x="59" y="942"/>
                      </a:lnTo>
                      <a:lnTo>
                        <a:pt x="40" y="1074"/>
                      </a:lnTo>
                      <a:lnTo>
                        <a:pt x="20" y="1191"/>
                      </a:lnTo>
                      <a:lnTo>
                        <a:pt x="10" y="1289"/>
                      </a:lnTo>
                      <a:lnTo>
                        <a:pt x="0" y="1439"/>
                      </a:lnTo>
                    </a:path>
                  </a:pathLst>
                </a:custGeom>
                <a:noFill/>
                <a:ln w="11113">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157711" name="Freeform 132"/>
              <p:cNvSpPr>
                <a:spLocks/>
              </p:cNvSpPr>
              <p:nvPr/>
            </p:nvSpPr>
            <p:spPr bwMode="auto">
              <a:xfrm>
                <a:off x="3717" y="2828"/>
                <a:ext cx="257" cy="256"/>
              </a:xfrm>
              <a:custGeom>
                <a:avLst/>
                <a:gdLst>
                  <a:gd name="T0" fmla="*/ 4 w 515"/>
                  <a:gd name="T1" fmla="*/ 0 h 513"/>
                  <a:gd name="T2" fmla="*/ 4 w 515"/>
                  <a:gd name="T3" fmla="*/ 0 h 513"/>
                  <a:gd name="T4" fmla="*/ 3 w 515"/>
                  <a:gd name="T5" fmla="*/ 0 h 513"/>
                  <a:gd name="T6" fmla="*/ 3 w 515"/>
                  <a:gd name="T7" fmla="*/ 0 h 513"/>
                  <a:gd name="T8" fmla="*/ 2 w 515"/>
                  <a:gd name="T9" fmla="*/ 1 h 513"/>
                  <a:gd name="T10" fmla="*/ 2 w 515"/>
                  <a:gd name="T11" fmla="*/ 1 h 513"/>
                  <a:gd name="T12" fmla="*/ 1 w 515"/>
                  <a:gd name="T13" fmla="*/ 1 h 513"/>
                  <a:gd name="T14" fmla="*/ 0 w 515"/>
                  <a:gd name="T15" fmla="*/ 3 h 513"/>
                  <a:gd name="T16" fmla="*/ 5 w 515"/>
                  <a:gd name="T17" fmla="*/ 8 h 513"/>
                  <a:gd name="T18" fmla="*/ 6 w 515"/>
                  <a:gd name="T19" fmla="*/ 7 h 513"/>
                  <a:gd name="T20" fmla="*/ 6 w 515"/>
                  <a:gd name="T21" fmla="*/ 6 h 513"/>
                  <a:gd name="T22" fmla="*/ 6 w 515"/>
                  <a:gd name="T23" fmla="*/ 5 h 513"/>
                  <a:gd name="T24" fmla="*/ 7 w 515"/>
                  <a:gd name="T25" fmla="*/ 4 h 513"/>
                  <a:gd name="T26" fmla="*/ 7 w 515"/>
                  <a:gd name="T27" fmla="*/ 3 h 513"/>
                  <a:gd name="T28" fmla="*/ 8 w 515"/>
                  <a:gd name="T29" fmla="*/ 2 h 513"/>
                  <a:gd name="T30" fmla="*/ 4 w 515"/>
                  <a:gd name="T31" fmla="*/ 0 h 5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513">
                    <a:moveTo>
                      <a:pt x="315" y="0"/>
                    </a:moveTo>
                    <a:lnTo>
                      <a:pt x="269" y="44"/>
                    </a:lnTo>
                    <a:lnTo>
                      <a:pt x="228" y="50"/>
                    </a:lnTo>
                    <a:lnTo>
                      <a:pt x="201" y="55"/>
                    </a:lnTo>
                    <a:lnTo>
                      <a:pt x="163" y="70"/>
                    </a:lnTo>
                    <a:lnTo>
                      <a:pt x="129" y="88"/>
                    </a:lnTo>
                    <a:lnTo>
                      <a:pt x="95" y="112"/>
                    </a:lnTo>
                    <a:lnTo>
                      <a:pt x="0" y="225"/>
                    </a:lnTo>
                    <a:lnTo>
                      <a:pt x="346" y="513"/>
                    </a:lnTo>
                    <a:lnTo>
                      <a:pt x="398" y="456"/>
                    </a:lnTo>
                    <a:lnTo>
                      <a:pt x="421" y="417"/>
                    </a:lnTo>
                    <a:lnTo>
                      <a:pt x="439" y="368"/>
                    </a:lnTo>
                    <a:lnTo>
                      <a:pt x="458" y="290"/>
                    </a:lnTo>
                    <a:lnTo>
                      <a:pt x="468" y="243"/>
                    </a:lnTo>
                    <a:lnTo>
                      <a:pt x="515" y="189"/>
                    </a:lnTo>
                    <a:lnTo>
                      <a:pt x="315" y="0"/>
                    </a:lnTo>
                    <a:close/>
                  </a:path>
                </a:pathLst>
              </a:custGeom>
              <a:solidFill>
                <a:srgbClr val="FFC080"/>
              </a:solidFill>
              <a:ln w="11113">
                <a:solidFill>
                  <a:schemeClr val="tx2"/>
                </a:solidFill>
                <a:prstDash val="solid"/>
                <a:round/>
                <a:headEnd/>
                <a:tailEnd/>
              </a:ln>
            </p:spPr>
            <p:txBody>
              <a:bodyPr/>
              <a:lstStyle/>
              <a:p>
                <a:endParaRPr lang="en-US"/>
              </a:p>
            </p:txBody>
          </p:sp>
        </p:grpSp>
        <p:sp>
          <p:nvSpPr>
            <p:cNvPr id="157708" name="Freeform 133"/>
            <p:cNvSpPr>
              <a:spLocks/>
            </p:cNvSpPr>
            <p:nvPr/>
          </p:nvSpPr>
          <p:spPr bwMode="auto">
            <a:xfrm>
              <a:off x="3852" y="2822"/>
              <a:ext cx="138" cy="131"/>
            </a:xfrm>
            <a:custGeom>
              <a:avLst/>
              <a:gdLst>
                <a:gd name="T0" fmla="*/ 0 w 277"/>
                <a:gd name="T1" fmla="*/ 0 h 263"/>
                <a:gd name="T2" fmla="*/ 0 w 277"/>
                <a:gd name="T3" fmla="*/ 0 h 263"/>
                <a:gd name="T4" fmla="*/ 3 w 277"/>
                <a:gd name="T5" fmla="*/ 4 h 263"/>
                <a:gd name="T6" fmla="*/ 4 w 277"/>
                <a:gd name="T7" fmla="*/ 3 h 263"/>
                <a:gd name="T8" fmla="*/ 2 w 277"/>
                <a:gd name="T9" fmla="*/ 1 h 263"/>
                <a:gd name="T10" fmla="*/ 0 w 277"/>
                <a:gd name="T11" fmla="*/ 0 h 2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7" h="263">
                  <a:moveTo>
                    <a:pt x="31" y="0"/>
                  </a:moveTo>
                  <a:lnTo>
                    <a:pt x="0" y="28"/>
                  </a:lnTo>
                  <a:lnTo>
                    <a:pt x="254" y="263"/>
                  </a:lnTo>
                  <a:lnTo>
                    <a:pt x="277" y="227"/>
                  </a:lnTo>
                  <a:lnTo>
                    <a:pt x="158" y="116"/>
                  </a:lnTo>
                  <a:lnTo>
                    <a:pt x="31" y="0"/>
                  </a:lnTo>
                  <a:close/>
                </a:path>
              </a:pathLst>
            </a:custGeom>
            <a:solidFill>
              <a:srgbClr val="E0E0E0"/>
            </a:solidFill>
            <a:ln w="11113">
              <a:solidFill>
                <a:schemeClr val="tx2"/>
              </a:solidFill>
              <a:prstDash val="solid"/>
              <a:round/>
              <a:headEnd/>
              <a:tailEnd/>
            </a:ln>
          </p:spPr>
          <p:txBody>
            <a:bodyPr/>
            <a:lstStyle/>
            <a:p>
              <a:endParaRPr lang="en-US"/>
            </a:p>
          </p:txBody>
        </p:sp>
      </p:grpSp>
      <p:sp>
        <p:nvSpPr>
          <p:cNvPr id="157700"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367394589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146481"/>
                                        </p:tgtEl>
                                        <p:attrNameLst>
                                          <p:attrName>style.visibility</p:attrName>
                                        </p:attrNameLst>
                                      </p:cBhvr>
                                      <p:to>
                                        <p:strVal val="visible"/>
                                      </p:to>
                                    </p:set>
                                    <p:anim calcmode="lin" valueType="num">
                                      <p:cBhvr additive="base">
                                        <p:cTn id="7" dur="2000" fill="hold"/>
                                        <p:tgtEl>
                                          <p:spTgt spid="146481"/>
                                        </p:tgtEl>
                                        <p:attrNameLst>
                                          <p:attrName>ppt_x</p:attrName>
                                        </p:attrNameLst>
                                      </p:cBhvr>
                                      <p:tavLst>
                                        <p:tav tm="0">
                                          <p:val>
                                            <p:strVal val="0-#ppt_w/2"/>
                                          </p:val>
                                        </p:tav>
                                        <p:tav tm="100000">
                                          <p:val>
                                            <p:strVal val="#ppt_x"/>
                                          </p:val>
                                        </p:tav>
                                      </p:tavLst>
                                    </p:anim>
                                    <p:anim calcmode="lin" valueType="num">
                                      <p:cBhvr additive="base">
                                        <p:cTn id="8" dur="2000" fill="hold"/>
                                        <p:tgtEl>
                                          <p:spTgt spid="1464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6673">
                                            <p:txEl>
                                              <p:pRg st="0" end="0"/>
                                            </p:txEl>
                                          </p:spTgt>
                                        </p:tgtEl>
                                        <p:attrNameLst>
                                          <p:attrName>style.visibility</p:attrName>
                                        </p:attrNameLst>
                                      </p:cBhvr>
                                      <p:to>
                                        <p:strVal val="visible"/>
                                      </p:to>
                                    </p:set>
                                    <p:anim calcmode="lin" valueType="num">
                                      <p:cBhvr additive="base">
                                        <p:cTn id="13" dur="500" fill="hold"/>
                                        <p:tgtEl>
                                          <p:spTgt spid="15667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66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3"/>
          <p:cNvSpPr>
            <a:spLocks noGrp="1"/>
          </p:cNvSpPr>
          <p:nvPr>
            <p:ph type="body" sz="half" idx="4294967295"/>
          </p:nvPr>
        </p:nvSpPr>
        <p:spPr>
          <a:xfrm>
            <a:off x="1466850" y="2051051"/>
            <a:ext cx="9258300" cy="77152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SPLIT DOWN THE MIDDLE / RE-ANCHORING</a:t>
            </a:r>
          </a:p>
        </p:txBody>
      </p:sp>
      <p:graphicFrame>
        <p:nvGraphicFramePr>
          <p:cNvPr id="158722" name="Object 9"/>
          <p:cNvGraphicFramePr>
            <a:graphicFrameLocks noGrp="1" noChangeAspect="1"/>
          </p:cNvGraphicFramePr>
          <p:nvPr>
            <p:ph sz="half" idx="4294967295"/>
            <p:extLst>
              <p:ext uri="{D42A27DB-BD31-4B8C-83A1-F6EECF244321}">
                <p14:modId xmlns:p14="http://schemas.microsoft.com/office/powerpoint/2010/main" val="1676164069"/>
              </p:ext>
            </p:extLst>
          </p:nvPr>
        </p:nvGraphicFramePr>
        <p:xfrm>
          <a:off x="4470400" y="3252788"/>
          <a:ext cx="3252788" cy="2341562"/>
        </p:xfrm>
        <a:graphic>
          <a:graphicData uri="http://schemas.openxmlformats.org/presentationml/2006/ole">
            <mc:AlternateContent xmlns:mc="http://schemas.openxmlformats.org/markup-compatibility/2006">
              <mc:Choice xmlns:v="urn:schemas-microsoft-com:vml" Requires="v">
                <p:oleObj spid="_x0000_s8199" name="Clip" r:id="rId3" imgW="6705600" imgH="4292600" progId="MS_ClipArt_Gallery.2">
                  <p:embed/>
                </p:oleObj>
              </mc:Choice>
              <mc:Fallback>
                <p:oleObj name="Clip" r:id="rId3" imgW="6705600" imgH="4292600" progId="MS_ClipArt_Gallery.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3252788"/>
                        <a:ext cx="3252788" cy="2341562"/>
                      </a:xfrm>
                      <a:prstGeom prst="rect">
                        <a:avLst/>
                      </a:prstGeom>
                      <a:solidFill>
                        <a:srgbClr val="00FF00"/>
                      </a:solidFill>
                      <a:ln w="38100">
                        <a:solidFill>
                          <a:srgbClr val="32629B"/>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158723"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48463233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7697">
                                            <p:txEl>
                                              <p:pRg st="0" end="0"/>
                                            </p:txEl>
                                          </p:spTgt>
                                        </p:tgtEl>
                                        <p:attrNameLst>
                                          <p:attrName>style.visibility</p:attrName>
                                        </p:attrNameLst>
                                      </p:cBhvr>
                                      <p:to>
                                        <p:strVal val="visible"/>
                                      </p:to>
                                    </p:set>
                                    <p:anim calcmode="lin" valueType="num">
                                      <p:cBhvr additive="base">
                                        <p:cTn id="7" dur="500" fill="hold"/>
                                        <p:tgtEl>
                                          <p:spTgt spid="1576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76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5"/>
          <p:cNvSpPr>
            <a:spLocks noGrp="1"/>
          </p:cNvSpPr>
          <p:nvPr>
            <p:ph type="body" sz="half" idx="4294967295"/>
          </p:nvPr>
        </p:nvSpPr>
        <p:spPr>
          <a:xfrm>
            <a:off x="5470525" y="1946276"/>
            <a:ext cx="5197475" cy="1311275"/>
          </a:xfrm>
        </p:spPr>
        <p:txBody>
          <a:bodyPr/>
          <a:lstStyle/>
          <a:p>
            <a:pPr marL="0" indent="0" algn="ctr">
              <a:spcBef>
                <a:spcPct val="0"/>
              </a:spcBef>
              <a:buNone/>
            </a:pPr>
            <a:r>
              <a:rPr lang="en-US" sz="3600" b="1" dirty="0">
                <a:solidFill>
                  <a:srgbClr val="32629B"/>
                </a:solidFill>
                <a:latin typeface="Calibri" charset="0"/>
                <a:ea typeface="ＭＳ Ｐゴシック" charset="0"/>
                <a:cs typeface="ＭＳ Ｐゴシック" charset="0"/>
              </a:rPr>
              <a:t>IT’S TOO COMPLICATED –  LET’S MAKE IT SIMPLE</a:t>
            </a:r>
          </a:p>
        </p:txBody>
      </p:sp>
      <p:pic>
        <p:nvPicPr>
          <p:cNvPr id="159746" name="Picture 8" descr="MP900409652[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608138" y="1946276"/>
            <a:ext cx="3567112" cy="3567113"/>
          </a:xfrm>
          <a:ln w="28575">
            <a:solidFill>
              <a:srgbClr val="32629B"/>
            </a:solidFill>
            <a:miter lim="800000"/>
            <a:headEnd/>
            <a:tailEnd/>
          </a:ln>
        </p:spPr>
      </p:pic>
      <p:sp>
        <p:nvSpPr>
          <p:cNvPr id="159747"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11855071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8721">
                                            <p:txEl>
                                              <p:pRg st="0" end="0"/>
                                            </p:txEl>
                                          </p:spTgt>
                                        </p:tgtEl>
                                        <p:attrNameLst>
                                          <p:attrName>style.visibility</p:attrName>
                                        </p:attrNameLst>
                                      </p:cBhvr>
                                      <p:to>
                                        <p:strVal val="visible"/>
                                      </p:to>
                                    </p:set>
                                    <p:anim calcmode="lin" valueType="num">
                                      <p:cBhvr additive="base">
                                        <p:cTn id="7" dur="500" fill="hold"/>
                                        <p:tgtEl>
                                          <p:spTgt spid="15872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87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5"/>
          <p:cNvSpPr>
            <a:spLocks noGrp="1"/>
          </p:cNvSpPr>
          <p:nvPr>
            <p:ph type="body" idx="4294967295"/>
          </p:nvPr>
        </p:nvSpPr>
        <p:spPr>
          <a:xfrm>
            <a:off x="1524000" y="1825625"/>
            <a:ext cx="9829800" cy="4351338"/>
          </a:xfrm>
        </p:spPr>
        <p:txBody>
          <a:bodyPr/>
          <a:lstStyle/>
          <a:p>
            <a:pPr>
              <a:spcBef>
                <a:spcPct val="0"/>
              </a:spcBef>
              <a:spcAft>
                <a:spcPts val="1200"/>
              </a:spcAft>
            </a:pPr>
            <a:r>
              <a:rPr lang="en-US" dirty="0">
                <a:latin typeface="Calibri" charset="0"/>
                <a:ea typeface="ＭＳ Ｐゴシック" charset="0"/>
                <a:cs typeface="ＭＳ Ｐゴシック" charset="0"/>
              </a:rPr>
              <a:t>Alternative of Choice Close</a:t>
            </a:r>
          </a:p>
          <a:p>
            <a:pPr>
              <a:spcBef>
                <a:spcPct val="0"/>
              </a:spcBef>
              <a:spcAft>
                <a:spcPts val="1200"/>
              </a:spcAft>
            </a:pPr>
            <a:r>
              <a:rPr lang="en-US" dirty="0">
                <a:latin typeface="Calibri" charset="0"/>
                <a:ea typeface="ＭＳ Ｐゴシック" charset="0"/>
                <a:cs typeface="ＭＳ Ｐゴシック" charset="0"/>
              </a:rPr>
              <a:t>Left at the Altar</a:t>
            </a:r>
          </a:p>
          <a:p>
            <a:pPr>
              <a:spcBef>
                <a:spcPct val="0"/>
              </a:spcBef>
              <a:spcAft>
                <a:spcPts val="1200"/>
              </a:spcAft>
            </a:pPr>
            <a:r>
              <a:rPr lang="en-US" dirty="0">
                <a:latin typeface="Calibri" charset="0"/>
                <a:ea typeface="ＭＳ Ｐゴシック" charset="0"/>
                <a:cs typeface="ＭＳ Ｐゴシック" charset="0"/>
              </a:rPr>
              <a:t>Making Balloon Futures</a:t>
            </a:r>
          </a:p>
          <a:p>
            <a:pPr>
              <a:spcBef>
                <a:spcPct val="0"/>
              </a:spcBef>
              <a:spcAft>
                <a:spcPts val="1200"/>
              </a:spcAft>
            </a:pPr>
            <a:r>
              <a:rPr lang="en-US" dirty="0">
                <a:latin typeface="Calibri" charset="0"/>
                <a:ea typeface="ＭＳ Ｐゴシック" charset="0"/>
                <a:cs typeface="ＭＳ Ｐゴシック" charset="0"/>
              </a:rPr>
              <a:t>Calling in a Higher Authority</a:t>
            </a:r>
          </a:p>
          <a:p>
            <a:pPr>
              <a:spcBef>
                <a:spcPct val="0"/>
              </a:spcBef>
              <a:spcAft>
                <a:spcPts val="1200"/>
              </a:spcAft>
            </a:pPr>
            <a:r>
              <a:rPr lang="en-US" dirty="0">
                <a:latin typeface="Calibri" charset="0"/>
                <a:ea typeface="ＭＳ Ｐゴシック" charset="0"/>
                <a:cs typeface="ＭＳ Ｐゴシック" charset="0"/>
              </a:rPr>
              <a:t>Crunch Time</a:t>
            </a:r>
          </a:p>
          <a:p>
            <a:pPr>
              <a:spcBef>
                <a:spcPct val="0"/>
              </a:spcBef>
              <a:spcAft>
                <a:spcPts val="1200"/>
              </a:spcAft>
            </a:pPr>
            <a:r>
              <a:rPr lang="en-US" dirty="0">
                <a:latin typeface="Calibri" charset="0"/>
                <a:ea typeface="ＭＳ Ｐゴシック" charset="0"/>
                <a:cs typeface="ＭＳ Ｐゴシック" charset="0"/>
              </a:rPr>
              <a:t>Bring in the Dancer</a:t>
            </a:r>
          </a:p>
          <a:p>
            <a:pPr>
              <a:spcBef>
                <a:spcPct val="0"/>
              </a:spcBef>
              <a:spcAft>
                <a:spcPts val="1200"/>
              </a:spcAft>
            </a:pPr>
            <a:r>
              <a:rPr lang="en-US" dirty="0">
                <a:latin typeface="Calibri" charset="0"/>
                <a:ea typeface="ＭＳ Ｐゴシック" charset="0"/>
                <a:cs typeface="ＭＳ Ｐゴシック" charset="0"/>
              </a:rPr>
              <a:t>Re-Trading the Deal</a:t>
            </a:r>
          </a:p>
        </p:txBody>
      </p:sp>
      <p:sp>
        <p:nvSpPr>
          <p:cNvPr id="160770"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dirty="0">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18736027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9745">
                                            <p:txEl>
                                              <p:pRg st="0" end="0"/>
                                            </p:txEl>
                                          </p:spTgt>
                                        </p:tgtEl>
                                        <p:attrNameLst>
                                          <p:attrName>style.visibility</p:attrName>
                                        </p:attrNameLst>
                                      </p:cBhvr>
                                      <p:to>
                                        <p:strVal val="visible"/>
                                      </p:to>
                                    </p:set>
                                    <p:anim calcmode="lin" valueType="num">
                                      <p:cBhvr additive="base">
                                        <p:cTn id="7" dur="500" fill="hold"/>
                                        <p:tgtEl>
                                          <p:spTgt spid="15974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97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9745">
                                            <p:txEl>
                                              <p:pRg st="1" end="1"/>
                                            </p:txEl>
                                          </p:spTgt>
                                        </p:tgtEl>
                                        <p:attrNameLst>
                                          <p:attrName>style.visibility</p:attrName>
                                        </p:attrNameLst>
                                      </p:cBhvr>
                                      <p:to>
                                        <p:strVal val="visible"/>
                                      </p:to>
                                    </p:set>
                                    <p:anim calcmode="lin" valueType="num">
                                      <p:cBhvr additive="base">
                                        <p:cTn id="13" dur="500" fill="hold"/>
                                        <p:tgtEl>
                                          <p:spTgt spid="15974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97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9745">
                                            <p:txEl>
                                              <p:pRg st="2" end="2"/>
                                            </p:txEl>
                                          </p:spTgt>
                                        </p:tgtEl>
                                        <p:attrNameLst>
                                          <p:attrName>style.visibility</p:attrName>
                                        </p:attrNameLst>
                                      </p:cBhvr>
                                      <p:to>
                                        <p:strVal val="visible"/>
                                      </p:to>
                                    </p:set>
                                    <p:anim calcmode="lin" valueType="num">
                                      <p:cBhvr additive="base">
                                        <p:cTn id="19" dur="500" fill="hold"/>
                                        <p:tgtEl>
                                          <p:spTgt spid="15974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97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9745">
                                            <p:txEl>
                                              <p:pRg st="3" end="3"/>
                                            </p:txEl>
                                          </p:spTgt>
                                        </p:tgtEl>
                                        <p:attrNameLst>
                                          <p:attrName>style.visibility</p:attrName>
                                        </p:attrNameLst>
                                      </p:cBhvr>
                                      <p:to>
                                        <p:strVal val="visible"/>
                                      </p:to>
                                    </p:set>
                                    <p:anim calcmode="lin" valueType="num">
                                      <p:cBhvr additive="base">
                                        <p:cTn id="25" dur="500" fill="hold"/>
                                        <p:tgtEl>
                                          <p:spTgt spid="15974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97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59745">
                                            <p:txEl>
                                              <p:pRg st="4" end="4"/>
                                            </p:txEl>
                                          </p:spTgt>
                                        </p:tgtEl>
                                        <p:attrNameLst>
                                          <p:attrName>style.visibility</p:attrName>
                                        </p:attrNameLst>
                                      </p:cBhvr>
                                      <p:to>
                                        <p:strVal val="visible"/>
                                      </p:to>
                                    </p:set>
                                    <p:anim calcmode="lin" valueType="num">
                                      <p:cBhvr additive="base">
                                        <p:cTn id="31" dur="500" fill="hold"/>
                                        <p:tgtEl>
                                          <p:spTgt spid="15974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97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59745">
                                            <p:txEl>
                                              <p:pRg st="5" end="5"/>
                                            </p:txEl>
                                          </p:spTgt>
                                        </p:tgtEl>
                                        <p:attrNameLst>
                                          <p:attrName>style.visibility</p:attrName>
                                        </p:attrNameLst>
                                      </p:cBhvr>
                                      <p:to>
                                        <p:strVal val="visible"/>
                                      </p:to>
                                    </p:set>
                                    <p:anim calcmode="lin" valueType="num">
                                      <p:cBhvr additive="base">
                                        <p:cTn id="37" dur="500" fill="hold"/>
                                        <p:tgtEl>
                                          <p:spTgt spid="15974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97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59745">
                                            <p:txEl>
                                              <p:pRg st="6" end="6"/>
                                            </p:txEl>
                                          </p:spTgt>
                                        </p:tgtEl>
                                        <p:attrNameLst>
                                          <p:attrName>style.visibility</p:attrName>
                                        </p:attrNameLst>
                                      </p:cBhvr>
                                      <p:to>
                                        <p:strVal val="visible"/>
                                      </p:to>
                                    </p:set>
                                    <p:anim calcmode="lin" valueType="num">
                                      <p:cBhvr additive="base">
                                        <p:cTn id="43" dur="500" fill="hold"/>
                                        <p:tgtEl>
                                          <p:spTgt spid="15974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5974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p:cNvSpPr>
          <p:nvPr>
            <p:ph type="body" idx="4294967295"/>
          </p:nvPr>
        </p:nvSpPr>
        <p:spPr>
          <a:xfrm>
            <a:off x="1466850" y="2105026"/>
            <a:ext cx="9258300" cy="4143375"/>
          </a:xfrm>
        </p:spPr>
        <p:txBody>
          <a:bodyPr/>
          <a:lstStyle/>
          <a:p>
            <a:pPr>
              <a:spcBef>
                <a:spcPct val="0"/>
              </a:spcBef>
              <a:spcAft>
                <a:spcPts val="2400"/>
              </a:spcAft>
            </a:pPr>
            <a:r>
              <a:rPr lang="en-US" sz="3600">
                <a:latin typeface="Calibri" charset="0"/>
                <a:ea typeface="ＭＳ Ｐゴシック" charset="0"/>
                <a:cs typeface="ＭＳ Ｐゴシック" charset="0"/>
              </a:rPr>
              <a:t>Huntley and Brinkley</a:t>
            </a:r>
          </a:p>
          <a:p>
            <a:pPr>
              <a:spcBef>
                <a:spcPct val="0"/>
              </a:spcBef>
              <a:spcAft>
                <a:spcPts val="2400"/>
              </a:spcAft>
            </a:pPr>
            <a:r>
              <a:rPr lang="en-US" sz="3600">
                <a:latin typeface="Calibri" charset="0"/>
                <a:ea typeface="ＭＳ Ｐゴシック" charset="0"/>
                <a:cs typeface="ＭＳ Ｐゴシック" charset="0"/>
              </a:rPr>
              <a:t>Turning Soviet</a:t>
            </a:r>
          </a:p>
          <a:p>
            <a:pPr>
              <a:spcBef>
                <a:spcPct val="0"/>
              </a:spcBef>
              <a:spcAft>
                <a:spcPts val="2400"/>
              </a:spcAft>
            </a:pPr>
            <a:r>
              <a:rPr lang="en-US" sz="3600">
                <a:latin typeface="Calibri" charset="0"/>
                <a:ea typeface="ＭＳ Ｐゴシック" charset="0"/>
                <a:cs typeface="ＭＳ Ｐゴシック" charset="0"/>
              </a:rPr>
              <a:t>Roaring Brains</a:t>
            </a:r>
          </a:p>
          <a:p>
            <a:pPr>
              <a:spcBef>
                <a:spcPct val="0"/>
              </a:spcBef>
              <a:spcAft>
                <a:spcPts val="2400"/>
              </a:spcAft>
            </a:pPr>
            <a:r>
              <a:rPr lang="en-US" sz="3600">
                <a:latin typeface="Calibri" charset="0"/>
                <a:ea typeface="ＭＳ Ｐゴシック" charset="0"/>
                <a:cs typeface="ＭＳ Ｐゴシック" charset="0"/>
              </a:rPr>
              <a:t>Needs vs. Wants Matrix</a:t>
            </a:r>
          </a:p>
        </p:txBody>
      </p:sp>
      <p:sp>
        <p:nvSpPr>
          <p:cNvPr id="161794" name="Rectangle 2"/>
          <p:cNvSpPr>
            <a:spLocks noGrp="1"/>
          </p:cNvSpPr>
          <p:nvPr>
            <p:ph type="title" idx="4294967295"/>
          </p:nvPr>
        </p:nvSpPr>
        <p:spPr>
          <a:xfrm>
            <a:off x="1524000" y="390525"/>
            <a:ext cx="9144000" cy="1143000"/>
          </a:xfrm>
          <a:solidFill>
            <a:srgbClr val="FFFFFF"/>
          </a:solidFill>
          <a:ln w="38100">
            <a:solidFill>
              <a:srgbClr val="32629B"/>
            </a:solidFill>
            <a:miter lim="800000"/>
            <a:headEnd/>
            <a:tailEnd/>
          </a:ln>
        </p:spPr>
        <p:txBody>
          <a:bodyPr/>
          <a:lstStyle/>
          <a:p>
            <a:pPr algn="ctr"/>
            <a:r>
              <a:rPr lang="en-US" b="1">
                <a:latin typeface="Calibri" charset="0"/>
                <a:ea typeface="ＭＳ Ｐゴシック" charset="0"/>
                <a:cs typeface="ＭＳ Ｐゴシック" charset="0"/>
              </a:rPr>
              <a:t>Powerful Negotiating Strategies</a:t>
            </a:r>
          </a:p>
        </p:txBody>
      </p:sp>
    </p:spTree>
    <p:extLst>
      <p:ext uri="{BB962C8B-B14F-4D97-AF65-F5344CB8AC3E}">
        <p14:creationId xmlns:p14="http://schemas.microsoft.com/office/powerpoint/2010/main" val="2412912429"/>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0769">
                                            <p:txEl>
                                              <p:pRg st="0" end="0"/>
                                            </p:txEl>
                                          </p:spTgt>
                                        </p:tgtEl>
                                        <p:attrNameLst>
                                          <p:attrName>style.visibility</p:attrName>
                                        </p:attrNameLst>
                                      </p:cBhvr>
                                      <p:to>
                                        <p:strVal val="visible"/>
                                      </p:to>
                                    </p:set>
                                    <p:anim calcmode="lin" valueType="num">
                                      <p:cBhvr additive="base">
                                        <p:cTn id="7" dur="500" fill="hold"/>
                                        <p:tgtEl>
                                          <p:spTgt spid="1607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07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0769">
                                            <p:txEl>
                                              <p:pRg st="1" end="1"/>
                                            </p:txEl>
                                          </p:spTgt>
                                        </p:tgtEl>
                                        <p:attrNameLst>
                                          <p:attrName>style.visibility</p:attrName>
                                        </p:attrNameLst>
                                      </p:cBhvr>
                                      <p:to>
                                        <p:strVal val="visible"/>
                                      </p:to>
                                    </p:set>
                                    <p:anim calcmode="lin" valueType="num">
                                      <p:cBhvr additive="base">
                                        <p:cTn id="13" dur="500" fill="hold"/>
                                        <p:tgtEl>
                                          <p:spTgt spid="1607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07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0769">
                                            <p:txEl>
                                              <p:pRg st="2" end="2"/>
                                            </p:txEl>
                                          </p:spTgt>
                                        </p:tgtEl>
                                        <p:attrNameLst>
                                          <p:attrName>style.visibility</p:attrName>
                                        </p:attrNameLst>
                                      </p:cBhvr>
                                      <p:to>
                                        <p:strVal val="visible"/>
                                      </p:to>
                                    </p:set>
                                    <p:anim calcmode="lin" valueType="num">
                                      <p:cBhvr additive="base">
                                        <p:cTn id="19" dur="500" fill="hold"/>
                                        <p:tgtEl>
                                          <p:spTgt spid="16076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07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60769">
                                            <p:txEl>
                                              <p:pRg st="3" end="3"/>
                                            </p:txEl>
                                          </p:spTgt>
                                        </p:tgtEl>
                                        <p:attrNameLst>
                                          <p:attrName>style.visibility</p:attrName>
                                        </p:attrNameLst>
                                      </p:cBhvr>
                                      <p:to>
                                        <p:strVal val="visible"/>
                                      </p:to>
                                    </p:set>
                                    <p:anim calcmode="lin" valueType="num">
                                      <p:cBhvr additive="base">
                                        <p:cTn id="25" dur="500" fill="hold"/>
                                        <p:tgtEl>
                                          <p:spTgt spid="16076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076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p:cNvSpPr>
          <p:nvPr>
            <p:ph type="title" idx="4294967295"/>
          </p:nvPr>
        </p:nvSpPr>
        <p:spPr>
          <a:xfrm>
            <a:off x="1381125" y="627063"/>
            <a:ext cx="9429750" cy="1143000"/>
          </a:xfrm>
        </p:spPr>
        <p:txBody>
          <a:bodyPr>
            <a:normAutofit fontScale="90000"/>
          </a:bodyPr>
          <a:lstStyle/>
          <a:p>
            <a:r>
              <a:rPr lang="en-US" sz="4000" b="1">
                <a:latin typeface="Calibri" charset="0"/>
                <a:ea typeface="ＭＳ Ｐゴシック" charset="0"/>
                <a:cs typeface="ＭＳ Ｐゴシック" charset="0"/>
              </a:rPr>
              <a:t>Unselfish Thinking Makes You Part of Something Greater than Yourself</a:t>
            </a:r>
          </a:p>
        </p:txBody>
      </p:sp>
      <p:sp>
        <p:nvSpPr>
          <p:cNvPr id="69635" name="Rectangle 3"/>
          <p:cNvSpPr>
            <a:spLocks noGrp="1"/>
          </p:cNvSpPr>
          <p:nvPr>
            <p:ph type="body" idx="4294967295"/>
          </p:nvPr>
        </p:nvSpPr>
        <p:spPr>
          <a:xfrm>
            <a:off x="1770064" y="2038351"/>
            <a:ext cx="8651875" cy="2106613"/>
          </a:xfrm>
        </p:spPr>
        <p:txBody>
          <a:bodyPr/>
          <a:lstStyle/>
          <a:p>
            <a:pPr marL="0" indent="0">
              <a:buNone/>
            </a:pPr>
            <a:r>
              <a:rPr lang="en-US" i="1" dirty="0">
                <a:latin typeface="Calibri" charset="0"/>
                <a:ea typeface="ＭＳ Ｐゴシック" charset="0"/>
                <a:cs typeface="ＭＳ Ｐゴシック" charset="0"/>
              </a:rPr>
              <a:t>“We try never to forget that medicine is for the people.  It is not for the profits.  The profits follow, and if we have remembered that, they have never failed to appear.”</a:t>
            </a:r>
            <a:r>
              <a:rPr lang="en-US" altLang="ja-JP" dirty="0">
                <a:latin typeface="Calibri" charset="0"/>
                <a:ea typeface="ＭＳ Ｐゴシック" charset="0"/>
                <a:cs typeface="ＭＳ Ｐゴシック" charset="0"/>
              </a:rPr>
              <a:t> – George W. Merck</a:t>
            </a:r>
            <a:endParaRPr lang="en-US" dirty="0">
              <a:latin typeface="Calibri" charset="0"/>
              <a:ea typeface="ＭＳ Ｐゴシック" charset="0"/>
              <a:cs typeface="ＭＳ Ｐゴシック" charset="0"/>
            </a:endParaRPr>
          </a:p>
        </p:txBody>
      </p:sp>
      <p:sp>
        <p:nvSpPr>
          <p:cNvPr id="4" name="Rectangle 3"/>
          <p:cNvSpPr txBox="1">
            <a:spLocks/>
          </p:cNvSpPr>
          <p:nvPr/>
        </p:nvSpPr>
        <p:spPr bwMode="auto">
          <a:xfrm>
            <a:off x="1766889" y="3997325"/>
            <a:ext cx="8658225" cy="171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2800">
                <a:latin typeface="Calibri" charset="0"/>
              </a:rPr>
              <a:t>The lesson to be learned?  Simple.</a:t>
            </a:r>
          </a:p>
          <a:p>
            <a:pPr>
              <a:spcBef>
                <a:spcPct val="20000"/>
              </a:spcBef>
              <a:buFont typeface="Arial" charset="0"/>
              <a:buNone/>
            </a:pPr>
            <a:r>
              <a:rPr lang="en-US" sz="2800">
                <a:latin typeface="Calibri" charset="0"/>
              </a:rPr>
              <a:t>Instead of trying to be great, be part of something greater than yourself.</a:t>
            </a:r>
          </a:p>
        </p:txBody>
      </p:sp>
      <p:sp>
        <p:nvSpPr>
          <p:cNvPr id="5" name="Rectangle 3"/>
          <p:cNvSpPr txBox="1">
            <a:spLocks/>
          </p:cNvSpPr>
          <p:nvPr/>
        </p:nvSpPr>
        <p:spPr bwMode="auto">
          <a:xfrm>
            <a:off x="1827213" y="5775325"/>
            <a:ext cx="54356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en-US" sz="1800">
                <a:latin typeface="Calibri" charset="0"/>
              </a:rPr>
              <a:t>From </a:t>
            </a:r>
            <a:r>
              <a:rPr lang="en-US" sz="1800" i="1">
                <a:latin typeface="Calibri" charset="0"/>
              </a:rPr>
              <a:t>How Successful People Think </a:t>
            </a:r>
            <a:r>
              <a:rPr lang="en-US" sz="1800">
                <a:latin typeface="Calibri" charset="0"/>
              </a:rPr>
              <a:t>by John C. Maxwell</a:t>
            </a:r>
          </a:p>
          <a:p>
            <a:endParaRPr lang="en-US" sz="2800">
              <a:latin typeface="Calibri" charset="0"/>
            </a:endParaRPr>
          </a:p>
        </p:txBody>
      </p:sp>
    </p:spTree>
    <p:extLst>
      <p:ext uri="{BB962C8B-B14F-4D97-AF65-F5344CB8AC3E}">
        <p14:creationId xmlns:p14="http://schemas.microsoft.com/office/powerpoint/2010/main" val="3626476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1724025" y="433388"/>
            <a:ext cx="8743950" cy="1295400"/>
          </a:xfrm>
        </p:spPr>
        <p:txBody>
          <a:bodyPr>
            <a:normAutofit fontScale="90000"/>
          </a:bodyPr>
          <a:lstStyle/>
          <a:p>
            <a:r>
              <a:rPr lang="en-US" b="1">
                <a:latin typeface="Calibri" charset="0"/>
                <a:ea typeface="ＭＳ Ｐゴシック" charset="0"/>
                <a:cs typeface="ＭＳ Ｐゴシック" charset="0"/>
              </a:rPr>
              <a:t>Contemplating the </a:t>
            </a:r>
            <a:br>
              <a:rPr lang="en-US" b="1">
                <a:latin typeface="Calibri" charset="0"/>
                <a:ea typeface="ＭＳ Ｐゴシック" charset="0"/>
                <a:cs typeface="ＭＳ Ｐゴシック" charset="0"/>
              </a:rPr>
            </a:br>
            <a:r>
              <a:rPr lang="en-US" b="1">
                <a:latin typeface="Calibri" charset="0"/>
                <a:ea typeface="ＭＳ Ｐゴシック" charset="0"/>
                <a:cs typeface="ＭＳ Ｐゴシック" charset="0"/>
              </a:rPr>
              <a:t>Spectrum of Negotiations</a:t>
            </a:r>
          </a:p>
        </p:txBody>
      </p:sp>
      <p:sp>
        <p:nvSpPr>
          <p:cNvPr id="38914" name="Text Box 6"/>
          <p:cNvSpPr txBox="1">
            <a:spLocks noChangeArrowheads="1"/>
          </p:cNvSpPr>
          <p:nvPr/>
        </p:nvSpPr>
        <p:spPr bwMode="auto">
          <a:xfrm>
            <a:off x="2152650" y="2019300"/>
            <a:ext cx="274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Integrative</a:t>
            </a:r>
          </a:p>
        </p:txBody>
      </p:sp>
      <p:sp>
        <p:nvSpPr>
          <p:cNvPr id="38915" name="Text Box 7"/>
          <p:cNvSpPr txBox="1">
            <a:spLocks noChangeArrowheads="1"/>
          </p:cNvSpPr>
          <p:nvPr/>
        </p:nvSpPr>
        <p:spPr bwMode="auto">
          <a:xfrm>
            <a:off x="7639051" y="2044700"/>
            <a:ext cx="23145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Distributive</a:t>
            </a:r>
          </a:p>
        </p:txBody>
      </p:sp>
      <p:pic>
        <p:nvPicPr>
          <p:cNvPr id="2" name="Picture 1" descr="negot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2590801"/>
            <a:ext cx="4330700" cy="316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alary3.jpg"/>
          <p:cNvPicPr>
            <a:picLocks noChangeAspect="1"/>
          </p:cNvPicPr>
          <p:nvPr/>
        </p:nvPicPr>
        <p:blipFill>
          <a:blip r:embed="rId4">
            <a:clrChange>
              <a:clrFrom>
                <a:srgbClr val="FBFAFE"/>
              </a:clrFrom>
              <a:clrTo>
                <a:srgbClr val="FBFAFE">
                  <a:alpha val="0"/>
                </a:srgbClr>
              </a:clrTo>
            </a:clrChange>
            <a:extLst>
              <a:ext uri="{28A0092B-C50C-407E-A947-70E740481C1C}">
                <a14:useLocalDpi xmlns:a14="http://schemas.microsoft.com/office/drawing/2010/main" val="0"/>
              </a:ext>
            </a:extLst>
          </a:blip>
          <a:srcRect/>
          <a:stretch>
            <a:fillRect/>
          </a:stretch>
        </p:blipFill>
        <p:spPr bwMode="auto">
          <a:xfrm>
            <a:off x="6324600" y="2565401"/>
            <a:ext cx="4356100"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561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1+#ppt_w/2"/>
                                          </p:val>
                                        </p:tav>
                                        <p:tav tm="100000">
                                          <p:val>
                                            <p:strVal val="#ppt_x"/>
                                          </p:val>
                                        </p:tav>
                                      </p:tavLst>
                                    </p:anim>
                                    <p:anim calcmode="lin" valueType="num">
                                      <p:cBhvr additive="base">
                                        <p:cTn id="20"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p:cNvSpPr>
          <p:nvPr>
            <p:ph type="title" idx="4294967295"/>
          </p:nvPr>
        </p:nvSpPr>
        <p:spPr>
          <a:xfrm>
            <a:off x="1724025" y="2578100"/>
            <a:ext cx="8743950" cy="838200"/>
          </a:xfrm>
        </p:spPr>
        <p:txBody>
          <a:bodyPr/>
          <a:lstStyle/>
          <a:p>
            <a:r>
              <a:rPr lang="en-US" sz="5400" b="1">
                <a:latin typeface="Calibri" charset="0"/>
                <a:ea typeface="ＭＳ Ｐゴシック" charset="0"/>
                <a:cs typeface="ＭＳ Ｐゴシック" charset="0"/>
              </a:rPr>
              <a:t>Exhibits</a:t>
            </a:r>
          </a:p>
        </p:txBody>
      </p:sp>
    </p:spTree>
    <p:extLst>
      <p:ext uri="{BB962C8B-B14F-4D97-AF65-F5344CB8AC3E}">
        <p14:creationId xmlns:p14="http://schemas.microsoft.com/office/powerpoint/2010/main" val="27301395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p:cNvSpPr>
          <p:nvPr>
            <p:ph type="title" idx="4294967295"/>
          </p:nvPr>
        </p:nvSpPr>
        <p:spPr>
          <a:xfrm>
            <a:off x="1711325" y="536575"/>
            <a:ext cx="8743950" cy="838200"/>
          </a:xfrm>
        </p:spPr>
        <p:txBody>
          <a:bodyPr/>
          <a:lstStyle/>
          <a:p>
            <a:r>
              <a:rPr lang="en-US" b="1" dirty="0" smtClean="0">
                <a:latin typeface="Calibri" charset="0"/>
                <a:ea typeface="ＭＳ Ｐゴシック" charset="0"/>
                <a:cs typeface="ＭＳ Ｐゴシック" charset="0"/>
              </a:rPr>
              <a:t>Exhibit A</a:t>
            </a:r>
            <a:endParaRPr lang="en-US" b="1" dirty="0">
              <a:latin typeface="Calibri" charset="0"/>
              <a:ea typeface="ＭＳ Ｐゴシック" charset="0"/>
              <a:cs typeface="ＭＳ Ｐゴシック" charset="0"/>
            </a:endParaRPr>
          </a:p>
        </p:txBody>
      </p:sp>
      <p:graphicFrame>
        <p:nvGraphicFramePr>
          <p:cNvPr id="3" name="Table 2"/>
          <p:cNvGraphicFramePr>
            <a:graphicFrameLocks noGrp="1"/>
          </p:cNvGraphicFramePr>
          <p:nvPr/>
        </p:nvGraphicFramePr>
        <p:xfrm>
          <a:off x="1714500" y="1651000"/>
          <a:ext cx="6381750" cy="4102100"/>
        </p:xfrm>
        <a:graphic>
          <a:graphicData uri="http://schemas.openxmlformats.org/drawingml/2006/table">
            <a:tbl>
              <a:tblPr firstRow="1" bandRow="1">
                <a:tableStyleId>{5C22544A-7EE6-4342-B048-85BDC9FD1C3A}</a:tableStyleId>
              </a:tblPr>
              <a:tblGrid>
                <a:gridCol w="1987550"/>
                <a:gridCol w="513080"/>
                <a:gridCol w="1963420"/>
                <a:gridCol w="1917700"/>
              </a:tblGrid>
              <a:tr h="533400">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Is the Substantive Outcome</a:t>
                      </a:r>
                      <a:r>
                        <a:rPr lang="en-US" b="0" baseline="0" dirty="0" smtClean="0">
                          <a:solidFill>
                            <a:schemeClr val="tx1"/>
                          </a:solidFill>
                        </a:rPr>
                        <a:t> Very Important?</a:t>
                      </a:r>
                      <a:endParaRPr lang="en-US"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solidFill>
                            <a:schemeClr val="tx1"/>
                          </a:solidFill>
                        </a:rPr>
                        <a:t>YES</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NO</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478280">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Is the Relationship Outcome Very Important?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solidFill>
                            <a:schemeClr val="tx1"/>
                          </a:solidFill>
                        </a:rPr>
                        <a:t>YES</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solidFill>
                            <a:schemeClr val="tx1"/>
                          </a:solidFill>
                        </a:rPr>
                        <a:t>TRUSTINGLY</a:t>
                      </a:r>
                    </a:p>
                    <a:p>
                      <a:pPr algn="ctr"/>
                      <a:r>
                        <a:rPr lang="en-US" dirty="0" smtClean="0">
                          <a:solidFill>
                            <a:schemeClr val="tx1"/>
                          </a:solidFill>
                        </a:rPr>
                        <a:t>COLLABORATE</a:t>
                      </a:r>
                      <a:endParaRPr lang="en-US"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OPENLY</a:t>
                      </a:r>
                    </a:p>
                    <a:p>
                      <a:pPr algn="ctr"/>
                      <a:r>
                        <a:rPr lang="en-US" dirty="0" smtClean="0">
                          <a:solidFill>
                            <a:schemeClr val="tx1"/>
                          </a:solidFill>
                        </a:rPr>
                        <a:t>SUBORDINATE</a:t>
                      </a:r>
                      <a:endParaRPr lang="en-US"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612900">
                <a:tc vMerge="1">
                  <a:txBody>
                    <a:bodyPr/>
                    <a:lstStyle/>
                    <a:p>
                      <a:endParaRPr lang="en-US"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NO</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dirty="0" smtClean="0">
                          <a:solidFill>
                            <a:schemeClr val="tx1"/>
                          </a:solidFill>
                        </a:rPr>
                        <a:t>FIRMLY</a:t>
                      </a:r>
                    </a:p>
                    <a:p>
                      <a:pPr algn="ctr"/>
                      <a:r>
                        <a:rPr lang="en-US" dirty="0" smtClean="0">
                          <a:solidFill>
                            <a:schemeClr val="tx1"/>
                          </a:solidFill>
                        </a:rPr>
                        <a:t>COMPETE</a:t>
                      </a:r>
                      <a:endParaRPr lang="en-US"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dirty="0" smtClean="0">
                          <a:solidFill>
                            <a:schemeClr val="tx1"/>
                          </a:solidFill>
                        </a:rPr>
                        <a:t>ACTIVELY AVOID</a:t>
                      </a:r>
                    </a:p>
                    <a:p>
                      <a:pPr algn="ctr"/>
                      <a:r>
                        <a:rPr lang="en-US" dirty="0" smtClean="0">
                          <a:solidFill>
                            <a:schemeClr val="tx1"/>
                          </a:solidFill>
                        </a:rPr>
                        <a:t>NEGOTIATING</a:t>
                      </a:r>
                      <a:endParaRPr lang="en-US"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528201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p:cNvSpPr>
          <p:nvPr>
            <p:ph type="title" idx="4294967295"/>
          </p:nvPr>
        </p:nvSpPr>
        <p:spPr>
          <a:xfrm>
            <a:off x="1724025" y="520700"/>
            <a:ext cx="8743950" cy="838200"/>
          </a:xfrm>
        </p:spPr>
        <p:txBody>
          <a:bodyPr/>
          <a:lstStyle/>
          <a:p>
            <a:r>
              <a:rPr lang="en-US" b="1" dirty="0" smtClean="0">
                <a:latin typeface="Calibri" charset="0"/>
                <a:ea typeface="ＭＳ Ｐゴシック" charset="0"/>
                <a:cs typeface="ＭＳ Ｐゴシック" charset="0"/>
              </a:rPr>
              <a:t>Exhibit B</a:t>
            </a:r>
            <a:endParaRPr lang="en-US" b="1" dirty="0">
              <a:latin typeface="Calibri" charset="0"/>
              <a:ea typeface="ＭＳ Ｐゴシック" charset="0"/>
              <a:cs typeface="ＭＳ Ｐゴシック" charset="0"/>
            </a:endParaRPr>
          </a:p>
        </p:txBody>
      </p:sp>
      <p:grpSp>
        <p:nvGrpSpPr>
          <p:cNvPr id="168962" name="Group 9"/>
          <p:cNvGrpSpPr>
            <a:grpSpLocks/>
          </p:cNvGrpSpPr>
          <p:nvPr/>
        </p:nvGrpSpPr>
        <p:grpSpPr bwMode="auto">
          <a:xfrm>
            <a:off x="2781300" y="1587501"/>
            <a:ext cx="6858000" cy="3560763"/>
            <a:chOff x="1828800" y="1587500"/>
            <a:chExt cx="6858000" cy="3561080"/>
          </a:xfrm>
        </p:grpSpPr>
        <p:sp>
          <p:nvSpPr>
            <p:cNvPr id="4" name="TextBox 3"/>
            <p:cNvSpPr txBox="1"/>
            <p:nvPr/>
          </p:nvSpPr>
          <p:spPr>
            <a:xfrm>
              <a:off x="1828800" y="1587500"/>
              <a:ext cx="3429000" cy="1782922"/>
            </a:xfrm>
            <a:prstGeom prst="rect">
              <a:avLst/>
            </a:prstGeom>
            <a:solidFill>
              <a:schemeClr val="bg1">
                <a:lumMod val="85000"/>
              </a:schemeClr>
            </a:solidFill>
            <a:ln w="25400" cap="sq">
              <a:solidFill>
                <a:srgbClr val="32629B"/>
              </a:solidFill>
              <a:miter lim="800000"/>
            </a:ln>
          </p:spPr>
          <p:txBody>
            <a:bodyPr lIns="182880" tIns="137160" rIns="182880"/>
            <a:lstStyle/>
            <a:p>
              <a:pPr>
                <a:defRPr/>
              </a:pPr>
              <a:r>
                <a:rPr lang="en-US" sz="2400" b="1" dirty="0">
                  <a:ea typeface="ＭＳ Ｐゴシック" pitchFamily="1" charset="-128"/>
                </a:rPr>
                <a:t>Defeat</a:t>
              </a:r>
            </a:p>
            <a:p>
              <a:pPr>
                <a:defRPr/>
              </a:pPr>
              <a:endParaRPr lang="en-US" sz="1400" b="1" dirty="0">
                <a:ea typeface="ＭＳ Ｐゴシック" pitchFamily="1" charset="-128"/>
              </a:endParaRPr>
            </a:p>
            <a:p>
              <a:pPr>
                <a:defRPr/>
              </a:pPr>
              <a:r>
                <a:rPr lang="en-US" b="1" i="1" dirty="0">
                  <a:ea typeface="ＭＳ Ｐゴシック" pitchFamily="1" charset="-128"/>
                </a:rPr>
                <a:t>   Be a winner</a:t>
              </a:r>
            </a:p>
            <a:p>
              <a:pPr>
                <a:defRPr/>
              </a:pPr>
              <a:r>
                <a:rPr lang="en-US" b="1" i="1" dirty="0">
                  <a:ea typeface="ＭＳ Ｐゴシック" pitchFamily="1" charset="-128"/>
                </a:rPr>
                <a:t>   at any cost.</a:t>
              </a:r>
            </a:p>
          </p:txBody>
        </p:sp>
        <p:sp>
          <p:nvSpPr>
            <p:cNvPr id="6" name="TextBox 5"/>
            <p:cNvSpPr txBox="1"/>
            <p:nvPr/>
          </p:nvSpPr>
          <p:spPr>
            <a:xfrm>
              <a:off x="1828800" y="3365658"/>
              <a:ext cx="3429000" cy="1782922"/>
            </a:xfrm>
            <a:prstGeom prst="rect">
              <a:avLst/>
            </a:prstGeom>
            <a:solidFill>
              <a:schemeClr val="bg1">
                <a:lumMod val="85000"/>
              </a:schemeClr>
            </a:solidFill>
            <a:ln w="25400" cap="sq">
              <a:solidFill>
                <a:srgbClr val="32629B"/>
              </a:solidFill>
              <a:miter lim="800000"/>
            </a:ln>
          </p:spPr>
          <p:txBody>
            <a:bodyPr lIns="182880" tIns="137160" rIns="182880"/>
            <a:lstStyle/>
            <a:p>
              <a:pPr>
                <a:defRPr/>
              </a:pPr>
              <a:endParaRPr lang="en-US" b="1" dirty="0">
                <a:ea typeface="ＭＳ Ｐゴシック" pitchFamily="1" charset="-128"/>
              </a:endParaRPr>
            </a:p>
            <a:p>
              <a:pPr>
                <a:defRPr/>
              </a:pPr>
              <a:r>
                <a:rPr lang="en-US" b="1" i="1" dirty="0">
                  <a:ea typeface="ＭＳ Ｐゴシック" pitchFamily="1" charset="-128"/>
                </a:rPr>
                <a:t>  Take whatever</a:t>
              </a:r>
            </a:p>
            <a:p>
              <a:pPr>
                <a:defRPr/>
              </a:pPr>
              <a:r>
                <a:rPr lang="en-US" b="1" i="1" dirty="0">
                  <a:ea typeface="ＭＳ Ｐゴシック" pitchFamily="1" charset="-128"/>
                </a:rPr>
                <a:t>  you can get</a:t>
              </a:r>
            </a:p>
            <a:p>
              <a:pPr>
                <a:defRPr/>
              </a:pPr>
              <a:endParaRPr lang="en-US" sz="1400" b="1" i="1" dirty="0">
                <a:ea typeface="ＭＳ Ｐゴシック" pitchFamily="1" charset="-128"/>
              </a:endParaRPr>
            </a:p>
            <a:p>
              <a:pPr>
                <a:defRPr/>
              </a:pPr>
              <a:r>
                <a:rPr lang="en-US" sz="2400" b="1" dirty="0">
                  <a:ea typeface="ＭＳ Ｐゴシック" pitchFamily="1" charset="-128"/>
                </a:rPr>
                <a:t>Withdraw</a:t>
              </a:r>
            </a:p>
          </p:txBody>
        </p:sp>
        <p:sp>
          <p:nvSpPr>
            <p:cNvPr id="7" name="TextBox 6"/>
            <p:cNvSpPr txBox="1"/>
            <p:nvPr/>
          </p:nvSpPr>
          <p:spPr>
            <a:xfrm>
              <a:off x="5257800" y="1587500"/>
              <a:ext cx="3429000" cy="1778158"/>
            </a:xfrm>
            <a:prstGeom prst="rect">
              <a:avLst/>
            </a:prstGeom>
            <a:solidFill>
              <a:schemeClr val="bg1">
                <a:lumMod val="85000"/>
              </a:schemeClr>
            </a:solidFill>
            <a:ln w="25400" cap="sq">
              <a:solidFill>
                <a:srgbClr val="32629B"/>
              </a:solidFill>
              <a:miter lim="800000"/>
            </a:ln>
          </p:spPr>
          <p:txBody>
            <a:bodyPr lIns="182880" tIns="137160" rIns="182880"/>
            <a:lstStyle/>
            <a:p>
              <a:pPr algn="r">
                <a:defRPr/>
              </a:pPr>
              <a:r>
                <a:rPr lang="en-US" sz="2400" b="1" dirty="0">
                  <a:ea typeface="ＭＳ Ｐゴシック" pitchFamily="1" charset="-128"/>
                </a:rPr>
                <a:t>Collaborate</a:t>
              </a:r>
            </a:p>
            <a:p>
              <a:pPr algn="r">
                <a:defRPr/>
              </a:pPr>
              <a:endParaRPr lang="en-US" sz="1400" b="1" dirty="0">
                <a:ea typeface="ＭＳ Ｐゴシック" pitchFamily="1" charset="-128"/>
              </a:endParaRPr>
            </a:p>
            <a:p>
              <a:pPr algn="r">
                <a:defRPr/>
              </a:pPr>
              <a:r>
                <a:rPr lang="en-US" b="1" i="1" dirty="0">
                  <a:ea typeface="ＭＳ Ｐゴシック" pitchFamily="1" charset="-128"/>
                </a:rPr>
                <a:t>   Creatively problem</a:t>
              </a:r>
            </a:p>
            <a:p>
              <a:pPr algn="r">
                <a:defRPr/>
              </a:pPr>
              <a:r>
                <a:rPr lang="en-US" b="1" i="1" dirty="0">
                  <a:ea typeface="ＭＳ Ｐゴシック" pitchFamily="1" charset="-128"/>
                </a:rPr>
                <a:t>solve so both</a:t>
              </a:r>
            </a:p>
            <a:p>
              <a:pPr algn="r">
                <a:defRPr/>
              </a:pPr>
              <a:r>
                <a:rPr lang="en-US" b="1" i="1" dirty="0">
                  <a:ea typeface="ＭＳ Ｐゴシック" pitchFamily="1" charset="-128"/>
                </a:rPr>
                <a:t>parties win</a:t>
              </a:r>
            </a:p>
          </p:txBody>
        </p:sp>
        <p:sp>
          <p:nvSpPr>
            <p:cNvPr id="8" name="TextBox 7"/>
            <p:cNvSpPr txBox="1"/>
            <p:nvPr/>
          </p:nvSpPr>
          <p:spPr>
            <a:xfrm>
              <a:off x="5257800" y="3365658"/>
              <a:ext cx="3429000" cy="1782922"/>
            </a:xfrm>
            <a:prstGeom prst="rect">
              <a:avLst/>
            </a:prstGeom>
            <a:solidFill>
              <a:schemeClr val="bg1">
                <a:lumMod val="85000"/>
              </a:schemeClr>
            </a:solidFill>
            <a:ln w="25400" cap="sq">
              <a:solidFill>
                <a:srgbClr val="32629B"/>
              </a:solidFill>
              <a:miter lim="800000"/>
            </a:ln>
          </p:spPr>
          <p:txBody>
            <a:bodyPr lIns="182880" tIns="137160" rIns="182880"/>
            <a:lstStyle/>
            <a:p>
              <a:pPr>
                <a:defRPr/>
              </a:pPr>
              <a:endParaRPr lang="en-US" b="1" dirty="0">
                <a:ea typeface="ＭＳ Ｐゴシック" pitchFamily="1" charset="-128"/>
              </a:endParaRPr>
            </a:p>
            <a:p>
              <a:pPr algn="r">
                <a:defRPr/>
              </a:pPr>
              <a:r>
                <a:rPr lang="en-US" b="1" i="1" dirty="0">
                  <a:ea typeface="ＭＳ Ｐゴシック" pitchFamily="1" charset="-128"/>
                </a:rPr>
                <a:t>  Build friendly</a:t>
              </a:r>
            </a:p>
            <a:p>
              <a:pPr algn="r">
                <a:defRPr/>
              </a:pPr>
              <a:r>
                <a:rPr lang="en-US" b="1" i="1" dirty="0">
                  <a:ea typeface="ＭＳ Ｐゴシック" pitchFamily="1" charset="-128"/>
                </a:rPr>
                <a:t>relationships.</a:t>
              </a:r>
            </a:p>
            <a:p>
              <a:pPr algn="r">
                <a:defRPr/>
              </a:pPr>
              <a:endParaRPr lang="en-US" sz="1400" b="1" i="1" dirty="0">
                <a:ea typeface="ＭＳ Ｐゴシック" pitchFamily="1" charset="-128"/>
              </a:endParaRPr>
            </a:p>
            <a:p>
              <a:pPr algn="r">
                <a:defRPr/>
              </a:pPr>
              <a:r>
                <a:rPr lang="en-US" sz="2400" b="1" dirty="0">
                  <a:ea typeface="ＭＳ Ｐゴシック" pitchFamily="1" charset="-128"/>
                </a:rPr>
                <a:t>Accommodate</a:t>
              </a:r>
            </a:p>
          </p:txBody>
        </p:sp>
        <p:sp>
          <p:nvSpPr>
            <p:cNvPr id="9" name="TextBox 8"/>
            <p:cNvSpPr txBox="1"/>
            <p:nvPr/>
          </p:nvSpPr>
          <p:spPr>
            <a:xfrm>
              <a:off x="3898900" y="2667096"/>
              <a:ext cx="2743200" cy="1371722"/>
            </a:xfrm>
            <a:prstGeom prst="rect">
              <a:avLst/>
            </a:prstGeom>
            <a:solidFill>
              <a:schemeClr val="bg1">
                <a:lumMod val="85000"/>
              </a:schemeClr>
            </a:solidFill>
            <a:ln w="25400" cap="sq">
              <a:solidFill>
                <a:srgbClr val="32629B"/>
              </a:solidFill>
              <a:miter lim="800000"/>
            </a:ln>
          </p:spPr>
          <p:txBody>
            <a:bodyPr lIns="182880" rIns="182880" anchor="ctr"/>
            <a:lstStyle/>
            <a:p>
              <a:pPr algn="ctr">
                <a:defRPr/>
              </a:pPr>
              <a:r>
                <a:rPr lang="en-US" sz="2400" b="1" dirty="0">
                  <a:ea typeface="ＭＳ Ｐゴシック" pitchFamily="1" charset="-128"/>
                </a:rPr>
                <a:t>Compromise</a:t>
              </a:r>
            </a:p>
            <a:p>
              <a:pPr algn="ctr">
                <a:defRPr/>
              </a:pPr>
              <a:endParaRPr lang="en-US" sz="1400" b="1" dirty="0">
                <a:ea typeface="ＭＳ Ｐゴシック" pitchFamily="1" charset="-128"/>
              </a:endParaRPr>
            </a:p>
            <a:p>
              <a:pPr algn="ctr">
                <a:defRPr/>
              </a:pPr>
              <a:r>
                <a:rPr lang="en-US" b="1" i="1" dirty="0">
                  <a:ea typeface="ＭＳ Ｐゴシック" pitchFamily="1" charset="-128"/>
                </a:rPr>
                <a:t>Split the difference</a:t>
              </a:r>
            </a:p>
          </p:txBody>
        </p:sp>
      </p:grpSp>
      <p:graphicFrame>
        <p:nvGraphicFramePr>
          <p:cNvPr id="11" name="Table 10"/>
          <p:cNvGraphicFramePr>
            <a:graphicFrameLocks noGrp="1"/>
          </p:cNvGraphicFramePr>
          <p:nvPr/>
        </p:nvGraphicFramePr>
        <p:xfrm>
          <a:off x="1676400" y="1562100"/>
          <a:ext cx="1016000" cy="3657599"/>
        </p:xfrm>
        <a:graphic>
          <a:graphicData uri="http://schemas.openxmlformats.org/drawingml/2006/table">
            <a:tbl>
              <a:tblPr firstRow="1" bandRow="1">
                <a:tableStyleId>{5C22544A-7EE6-4342-B048-85BDC9FD1C3A}</a:tableStyleId>
              </a:tblPr>
              <a:tblGrid>
                <a:gridCol w="577850"/>
                <a:gridCol w="438150"/>
              </a:tblGrid>
              <a:tr h="1039660">
                <a:tc rowSpan="3">
                  <a:txBody>
                    <a:bodyPr/>
                    <a:lstStyle/>
                    <a:p>
                      <a:pPr algn="ctr"/>
                      <a:r>
                        <a:rPr lang="en-US" sz="2400" b="1" dirty="0" smtClean="0">
                          <a:solidFill>
                            <a:srgbClr val="000000"/>
                          </a:solidFill>
                        </a:rPr>
                        <a:t>Concern for Substance</a:t>
                      </a:r>
                      <a:endParaRPr lang="en-US" sz="2400" b="1" dirty="0">
                        <a:solidFill>
                          <a:srgbClr val="000000"/>
                        </a:solidFill>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smtClean="0">
                          <a:solidFill>
                            <a:srgbClr val="000000"/>
                          </a:solidFill>
                        </a:rPr>
                        <a:t>High</a:t>
                      </a:r>
                      <a:endParaRPr lang="en-US" sz="2000" b="1" dirty="0">
                        <a:solidFill>
                          <a:srgbClr val="000000"/>
                        </a:solidFill>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78279">
                <a:tc vMerge="1">
                  <a:txBody>
                    <a:bodyPr/>
                    <a:lstStyle/>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1" dirty="0" smtClean="0">
                          <a:solidFill>
                            <a:srgbClr val="000000"/>
                          </a:solidFill>
                        </a:rPr>
                        <a:t>Moderate</a:t>
                      </a:r>
                      <a:endParaRPr lang="en-US" sz="2000" b="1" dirty="0">
                        <a:solidFill>
                          <a:srgbClr val="000000"/>
                        </a:solidFill>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39660">
                <a:tc vMerge="1">
                  <a:txBody>
                    <a:bodyPr/>
                    <a:lstStyle/>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sz="2000" b="1" dirty="0" smtClean="0">
                          <a:solidFill>
                            <a:srgbClr val="000000"/>
                          </a:solidFill>
                        </a:rPr>
                        <a:t>Low</a:t>
                      </a:r>
                      <a:endParaRPr lang="en-US" sz="2000" b="1" dirty="0">
                        <a:solidFill>
                          <a:srgbClr val="000000"/>
                        </a:solidFill>
                      </a:endParaRPr>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nvGraphicFramePr>
        <p:xfrm>
          <a:off x="2781300" y="5156201"/>
          <a:ext cx="6819900" cy="854075"/>
        </p:xfrm>
        <a:graphic>
          <a:graphicData uri="http://schemas.openxmlformats.org/drawingml/2006/table">
            <a:tbl>
              <a:tblPr firstRow="1" bandRow="1">
                <a:tableStyleId>{5C22544A-7EE6-4342-B048-85BDC9FD1C3A}</a:tableStyleId>
              </a:tblPr>
              <a:tblGrid>
                <a:gridCol w="2273300"/>
                <a:gridCol w="2273300"/>
                <a:gridCol w="2273300"/>
              </a:tblGrid>
              <a:tr h="396535">
                <a:tc>
                  <a:txBody>
                    <a:bodyPr/>
                    <a:lstStyle/>
                    <a:p>
                      <a:r>
                        <a:rPr lang="en-US" sz="2000" b="1" dirty="0" smtClean="0">
                          <a:solidFill>
                            <a:srgbClr val="000000"/>
                          </a:solidFill>
                        </a:rPr>
                        <a:t>Low</a:t>
                      </a:r>
                      <a:endParaRPr lang="en-US" sz="2000" b="1" dirty="0">
                        <a:solidFill>
                          <a:srgbClr val="000000"/>
                        </a:solidFill>
                      </a:endParaRPr>
                    </a:p>
                  </a:txBody>
                  <a:tcPr marT="45754" marB="457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dirty="0" smtClean="0">
                          <a:solidFill>
                            <a:srgbClr val="000000"/>
                          </a:solidFill>
                        </a:rPr>
                        <a:t>Moderate</a:t>
                      </a:r>
                      <a:endParaRPr lang="en-US" sz="2000" b="1" dirty="0">
                        <a:solidFill>
                          <a:srgbClr val="000000"/>
                        </a:solidFill>
                      </a:endParaRPr>
                    </a:p>
                  </a:txBody>
                  <a:tcPr marT="45754" marB="457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800" b="1" dirty="0" smtClean="0">
                          <a:solidFill>
                            <a:srgbClr val="000000"/>
                          </a:solidFill>
                        </a:rPr>
                        <a:t>High</a:t>
                      </a:r>
                      <a:endParaRPr lang="en-US" sz="1800" b="1" dirty="0">
                        <a:solidFill>
                          <a:srgbClr val="000000"/>
                        </a:solidFill>
                      </a:endParaRPr>
                    </a:p>
                  </a:txBody>
                  <a:tcPr marT="45754" marB="4575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57540">
                <a:tc gridSpan="3">
                  <a:txBody>
                    <a:bodyPr/>
                    <a:lstStyle/>
                    <a:p>
                      <a:pPr algn="ctr"/>
                      <a:r>
                        <a:rPr lang="en-US" sz="2400" b="1" dirty="0" smtClean="0">
                          <a:solidFill>
                            <a:srgbClr val="000000"/>
                          </a:solidFill>
                        </a:rPr>
                        <a:t>Concern for Relationship</a:t>
                      </a:r>
                      <a:endParaRPr lang="en-US" sz="2400" b="1" dirty="0">
                        <a:solidFill>
                          <a:srgbClr val="000000"/>
                        </a:solidFill>
                      </a:endParaRPr>
                    </a:p>
                  </a:txBody>
                  <a:tcPr marT="45754" marB="4575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b="1" dirty="0">
                        <a:solidFill>
                          <a:srgbClr val="000000"/>
                        </a:solidFill>
                      </a:endParaRPr>
                    </a:p>
                  </a:txBody>
                  <a:tcPr>
                    <a:noFill/>
                  </a:tcPr>
                </a:tc>
                <a:tc hMerge="1">
                  <a:txBody>
                    <a:bodyPr/>
                    <a:lstStyle/>
                    <a:p>
                      <a:endParaRPr lang="en-US" b="1" dirty="0">
                        <a:solidFill>
                          <a:srgbClr val="000000"/>
                        </a:solidFill>
                      </a:endParaRPr>
                    </a:p>
                  </a:txBody>
                  <a:tcPr>
                    <a:noFill/>
                  </a:tcPr>
                </a:tc>
              </a:tr>
            </a:tbl>
          </a:graphicData>
        </a:graphic>
      </p:graphicFrame>
    </p:spTree>
    <p:extLst>
      <p:ext uri="{BB962C8B-B14F-4D97-AF65-F5344CB8AC3E}">
        <p14:creationId xmlns:p14="http://schemas.microsoft.com/office/powerpoint/2010/main" val="4013089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p:cNvSpPr>
          <p:nvPr>
            <p:ph type="title" idx="4294967295"/>
          </p:nvPr>
        </p:nvSpPr>
        <p:spPr>
          <a:xfrm>
            <a:off x="1724025" y="520700"/>
            <a:ext cx="8743950" cy="838200"/>
          </a:xfrm>
        </p:spPr>
        <p:txBody>
          <a:bodyPr/>
          <a:lstStyle/>
          <a:p>
            <a:r>
              <a:rPr lang="en-US" b="1" dirty="0" smtClean="0">
                <a:latin typeface="Calibri" charset="0"/>
                <a:ea typeface="ＭＳ Ｐゴシック" charset="0"/>
                <a:cs typeface="ＭＳ Ｐゴシック" charset="0"/>
              </a:rPr>
              <a:t>Exhibit C</a:t>
            </a:r>
            <a:endParaRPr lang="en-US" b="1" dirty="0">
              <a:latin typeface="Calibri" charset="0"/>
              <a:ea typeface="ＭＳ Ｐゴシック" charset="0"/>
              <a:cs typeface="ＭＳ Ｐゴシック" charset="0"/>
            </a:endParaRPr>
          </a:p>
        </p:txBody>
      </p:sp>
      <p:pic>
        <p:nvPicPr>
          <p:cNvPr id="1710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38300"/>
            <a:ext cx="3657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01238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idx="4294967295"/>
          </p:nvPr>
        </p:nvSpPr>
        <p:spPr>
          <a:xfrm>
            <a:off x="1524000" y="409575"/>
            <a:ext cx="9144000" cy="1377950"/>
          </a:xfrm>
          <a:extLst>
            <a:ext uri="{91240B29-F687-4f45-9708-019B960494DF}">
              <a14:hiddenLine xmlns:a14="http://schemas.microsoft.com/office/drawing/2010/main" xmlns="" w="38100">
                <a:solidFill>
                  <a:srgbClr val="000000"/>
                </a:solidFill>
                <a:miter lim="800000"/>
                <a:headEnd/>
                <a:tailEnd/>
              </a14:hiddenLine>
            </a:ext>
          </a:extLst>
        </p:spPr>
        <p:txBody>
          <a:bodyPr/>
          <a:lstStyle/>
          <a:p>
            <a:pPr algn="ctr" eaLnBrk="1" hangingPunct="1"/>
            <a:r>
              <a:rPr lang="en-US" sz="4800" b="1" dirty="0">
                <a:latin typeface="Calibri" charset="0"/>
                <a:ea typeface="ＭＳ Ｐゴシック" charset="0"/>
                <a:cs typeface="ＭＳ Ｐゴシック" charset="0"/>
              </a:rPr>
              <a:t>THANK YOU, SIOR STUDENTS!!</a:t>
            </a:r>
          </a:p>
        </p:txBody>
      </p:sp>
      <p:sp>
        <p:nvSpPr>
          <p:cNvPr id="174082" name="Content Placeholder 2"/>
          <p:cNvSpPr>
            <a:spLocks noGrp="1"/>
          </p:cNvSpPr>
          <p:nvPr>
            <p:ph idx="4294967295"/>
          </p:nvPr>
        </p:nvSpPr>
        <p:spPr>
          <a:xfrm>
            <a:off x="1630363" y="2225676"/>
            <a:ext cx="4100512" cy="3108325"/>
          </a:xfrm>
        </p:spPr>
        <p:txBody>
          <a:bodyPr anchor="ctr"/>
          <a:lstStyle/>
          <a:p>
            <a:pPr marL="0" indent="0">
              <a:spcBef>
                <a:spcPct val="0"/>
              </a:spcBef>
              <a:buNone/>
            </a:pPr>
            <a:r>
              <a:rPr lang="en-US" sz="2400" dirty="0">
                <a:latin typeface="Calibri" charset="0"/>
                <a:ea typeface="ＭＳ Ｐゴシック" charset="0"/>
                <a:cs typeface="ＭＳ Ｐゴシック" charset="0"/>
              </a:rPr>
              <a:t>William A. Burgess, CCIM, SIOR</a:t>
            </a:r>
          </a:p>
          <a:p>
            <a:pPr marL="0" indent="0">
              <a:spcBef>
                <a:spcPct val="0"/>
              </a:spcBef>
              <a:buNone/>
            </a:pPr>
            <a:r>
              <a:rPr lang="en-US" sz="2400" dirty="0">
                <a:latin typeface="Calibri" charset="0"/>
                <a:ea typeface="ＭＳ Ｐゴシック" charset="0"/>
                <a:cs typeface="ＭＳ Ｐゴシック" charset="0"/>
              </a:rPr>
              <a:t>The Burgess Company, LLC</a:t>
            </a:r>
          </a:p>
          <a:p>
            <a:pPr marL="0" indent="0">
              <a:spcBef>
                <a:spcPct val="0"/>
              </a:spcBef>
              <a:buNone/>
            </a:pPr>
            <a:r>
              <a:rPr lang="en-US" sz="2400" dirty="0">
                <a:latin typeface="Calibri" charset="0"/>
                <a:ea typeface="ＭＳ Ｐゴシック" charset="0"/>
                <a:cs typeface="ＭＳ Ｐゴシック" charset="0"/>
              </a:rPr>
              <a:t>Greenville, SC</a:t>
            </a:r>
          </a:p>
          <a:p>
            <a:pPr marL="0" indent="0">
              <a:spcBef>
                <a:spcPct val="0"/>
              </a:spcBef>
              <a:buNone/>
            </a:pPr>
            <a:endParaRPr lang="en-US" sz="2400" dirty="0">
              <a:latin typeface="Calibri" charset="0"/>
              <a:ea typeface="ＭＳ Ｐゴシック" charset="0"/>
              <a:cs typeface="ＭＳ Ｐゴシック" charset="0"/>
            </a:endParaRPr>
          </a:p>
          <a:p>
            <a:pPr marL="0" indent="0">
              <a:spcBef>
                <a:spcPct val="0"/>
              </a:spcBef>
              <a:buNone/>
            </a:pPr>
            <a:r>
              <a:rPr lang="en-US" sz="2400" dirty="0">
                <a:latin typeface="Calibri" charset="0"/>
                <a:ea typeface="ＭＳ Ｐゴシック" charset="0"/>
                <a:cs typeface="ＭＳ Ｐゴシック" charset="0"/>
              </a:rPr>
              <a:t>		</a:t>
            </a:r>
          </a:p>
        </p:txBody>
      </p:sp>
      <p:pic>
        <p:nvPicPr>
          <p:cNvPr id="174083" name="Picture 5" descr="MP9001785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5" y="2230438"/>
            <a:ext cx="4692650" cy="31115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6762931"/>
      </p:ext>
    </p:extLst>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2587</Words>
  <Application>Microsoft Office PowerPoint</Application>
  <PresentationFormat>Widescreen</PresentationFormat>
  <Paragraphs>653</Paragraphs>
  <Slides>94</Slides>
  <Notes>52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102" baseType="lpstr">
      <vt:lpstr>ＭＳ Ｐゴシック</vt:lpstr>
      <vt:lpstr>Arial</vt:lpstr>
      <vt:lpstr>Calibri</vt:lpstr>
      <vt:lpstr>Calibri Light</vt:lpstr>
      <vt:lpstr>Lucida Grande</vt:lpstr>
      <vt:lpstr>Office Theme</vt:lpstr>
      <vt:lpstr>Clip</vt:lpstr>
      <vt:lpstr>Chart</vt:lpstr>
      <vt:lpstr>PowerPoint Presentation</vt:lpstr>
      <vt:lpstr>What we will cover:</vt:lpstr>
      <vt:lpstr>What Is Negotiating?</vt:lpstr>
      <vt:lpstr>Webster’s Dictionary Definition</vt:lpstr>
      <vt:lpstr>Key Elements of the Negotiation Process</vt:lpstr>
      <vt:lpstr>Approaches to Negotiation</vt:lpstr>
      <vt:lpstr>Approaches to Negotiation</vt:lpstr>
      <vt:lpstr>Approaches to Negotiation</vt:lpstr>
      <vt:lpstr>Contemplating the  Spectrum of Negotiations</vt:lpstr>
      <vt:lpstr>Negotiating is a Process</vt:lpstr>
      <vt:lpstr>The 9 Phases of Negotiation</vt:lpstr>
      <vt:lpstr>The 9 Phases of Negotiation</vt:lpstr>
      <vt:lpstr>The 9 Phases of Negotiation</vt:lpstr>
      <vt:lpstr>The 9 Phases of Negotiation</vt:lpstr>
      <vt:lpstr>The 9 Phases of Negotiation</vt:lpstr>
      <vt:lpstr>Invest in People Intentionally</vt:lpstr>
      <vt:lpstr>The 9 Phases of Negotiation</vt:lpstr>
      <vt:lpstr>The 9 Phases of Negotiation</vt:lpstr>
      <vt:lpstr>The 9 Phases of Negotiation</vt:lpstr>
      <vt:lpstr>The 9 Phases of Negotiation</vt:lpstr>
      <vt:lpstr>The 9 Phases of Negotiation</vt:lpstr>
      <vt:lpstr>Preparation A:  Know Yourself and the Other Party</vt:lpstr>
      <vt:lpstr>Knowledge Preparation</vt:lpstr>
      <vt:lpstr>Knowledge Preparation</vt:lpstr>
      <vt:lpstr>Knowledge Preparation</vt:lpstr>
      <vt:lpstr>Knowledge Preparation</vt:lpstr>
      <vt:lpstr>Knowledge Preparation</vt:lpstr>
      <vt:lpstr>Voluntary Exchange Zone</vt:lpstr>
      <vt:lpstr>Probing</vt:lpstr>
      <vt:lpstr>Preparation of Communication Skills</vt:lpstr>
      <vt:lpstr>Preparation of Communication Skills</vt:lpstr>
      <vt:lpstr>Then…</vt:lpstr>
      <vt:lpstr>Then…</vt:lpstr>
      <vt:lpstr>Preparation of Attitude</vt:lpstr>
      <vt:lpstr>Preparation B: Critical Variables   During the Negotiating Process</vt:lpstr>
      <vt:lpstr>Critical Variable:  Power</vt:lpstr>
      <vt:lpstr>Critical Variable:  Power</vt:lpstr>
      <vt:lpstr>PowerPoint Presentation</vt:lpstr>
      <vt:lpstr>Critical Variable:  Power</vt:lpstr>
      <vt:lpstr>Critical Variable:  Power</vt:lpstr>
      <vt:lpstr>Critical Variable:  Power</vt:lpstr>
      <vt:lpstr>Critical Variable:  Power</vt:lpstr>
      <vt:lpstr>Critical Variable:  Power</vt:lpstr>
      <vt:lpstr>Critical Variable:  Power</vt:lpstr>
      <vt:lpstr>Critical Variable:  Power</vt:lpstr>
      <vt:lpstr>Critical Variable:  Power</vt:lpstr>
      <vt:lpstr>Critical Variable:  Power</vt:lpstr>
      <vt:lpstr>Critical Variable:  Power</vt:lpstr>
      <vt:lpstr>Critical Variable:  Power</vt:lpstr>
      <vt:lpstr>Time Used as a Negotiating Tool:  The “Game Changer”</vt:lpstr>
      <vt:lpstr>Time is a Continuum</vt:lpstr>
      <vt:lpstr>Time as a Deadline</vt:lpstr>
      <vt:lpstr>Time as a Tool</vt:lpstr>
      <vt:lpstr>Face to Face Meeting</vt:lpstr>
      <vt:lpstr>Face to Face Meeting</vt:lpstr>
      <vt:lpstr>Face to Face Meeting</vt:lpstr>
      <vt:lpstr>Face to Face Meeting</vt:lpstr>
      <vt:lpstr>Face to Face Meeting</vt:lpstr>
      <vt:lpstr>Face to Face Meeting</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PowerPoint Presentation</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Powerful Negotiating Strategies</vt:lpstr>
      <vt:lpstr>Unselfish Thinking Makes You Part of Something Greater than Yourself</vt:lpstr>
      <vt:lpstr>Exhibits</vt:lpstr>
      <vt:lpstr>Exhibit A</vt:lpstr>
      <vt:lpstr>Exhibit B</vt:lpstr>
      <vt:lpstr>Exhibit C</vt:lpstr>
      <vt:lpstr>THANK YOU, SIOR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Lizzy Lokken</dc:creator>
  <cp:lastModifiedBy>user</cp:lastModifiedBy>
  <cp:revision>13</cp:revision>
  <dcterms:created xsi:type="dcterms:W3CDTF">2016-02-01T16:46:55Z</dcterms:created>
  <dcterms:modified xsi:type="dcterms:W3CDTF">2021-12-04T04:44:47Z</dcterms:modified>
</cp:coreProperties>
</file>